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5"/>
  </p:notesMasterIdLst>
  <p:sldIdLst>
    <p:sldId id="270" r:id="rId3"/>
    <p:sldId id="257" r:id="rId4"/>
    <p:sldId id="258" r:id="rId6"/>
    <p:sldId id="266" r:id="rId7"/>
    <p:sldId id="267" r:id="rId8"/>
    <p:sldId id="268" r:id="rId9"/>
    <p:sldId id="259" r:id="rId10"/>
    <p:sldId id="261" r:id="rId11"/>
    <p:sldId id="273" r:id="rId12"/>
    <p:sldId id="274" r:id="rId13"/>
    <p:sldId id="262" r:id="rId14"/>
    <p:sldId id="269" r:id="rId15"/>
    <p:sldId id="263" r:id="rId16"/>
    <p:sldId id="272" r:id="rId17"/>
  </p:sldIdLst>
  <p:sldSz cx="9144000" cy="5143500" type="screen16x9"/>
  <p:notesSz cx="6858000" cy="9144000"/>
  <p:embeddedFontLst>
    <p:embeddedFont>
      <p:font typeface="DM Serif Display"/>
      <p:regular r:id="rId21"/>
    </p:embeddedFont>
    <p:embeddedFont>
      <p:font typeface="Montserrat Light" panose="00000400000000000000"/>
      <p:regular r:id="rId22"/>
    </p:embeddedFont>
    <p:embeddedFont>
      <p:font typeface="Microsoft JhengHei" panose="020B0604030504040204" pitchFamily="34" charset="-120"/>
      <p:regular r:id="rId23"/>
    </p:embeddedFont>
    <p:embeddedFont>
      <p:font typeface="Castellar" panose="020A0402060406010301" pitchFamily="18"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p:cViewPr>
        <p:scale>
          <a:sx n="100" d="100"/>
          <a:sy n="100" d="100"/>
        </p:scale>
        <p:origin x="-802" y="-235"/>
      </p:cViewPr>
      <p:guideLst>
        <p:guide orient="horz" pos="1620"/>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
        <p:cNvGrpSpPr/>
        <p:nvPr/>
      </p:nvGrpSpPr>
      <p:grpSpPr>
        <a:xfrm>
          <a:off x="0" y="0"/>
          <a:ext cx="0" cy="0"/>
          <a:chOff x="0" y="0"/>
          <a:chExt cx="0" cy="0"/>
        </a:xfrm>
      </p:grpSpPr>
      <p:sp>
        <p:nvSpPr>
          <p:cNvPr id="71" name="Google Shape;7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1" name="Shape 9"/>
        <p:cNvGrpSpPr/>
        <p:nvPr/>
      </p:nvGrpSpPr>
      <p:grpSpPr>
        <a:xfrm>
          <a:off x="0" y="0"/>
          <a:ext cx="0" cy="0"/>
          <a:chOff x="0" y="0"/>
          <a:chExt cx="0" cy="0"/>
        </a:xfrm>
      </p:grpSpPr>
      <p:sp>
        <p:nvSpPr>
          <p:cNvPr id="10" name="Google Shape;10;p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2"/>
          <p:cNvSpPr txBox="1">
            <a:spLocks noGrp="1"/>
          </p:cNvSpPr>
          <p:nvPr>
            <p:ph type="ctrTitle"/>
          </p:nvPr>
        </p:nvSpPr>
        <p:spPr>
          <a:xfrm>
            <a:off x="1188725" y="2380200"/>
            <a:ext cx="6766500" cy="16857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 name="Shape 21"/>
        <p:cNvGrpSpPr/>
        <p:nvPr/>
      </p:nvGrpSpPr>
      <p:grpSpPr>
        <a:xfrm>
          <a:off x="0" y="0"/>
          <a:ext cx="0" cy="0"/>
          <a:chOff x="0" y="0"/>
          <a:chExt cx="0" cy="0"/>
        </a:xfrm>
      </p:grpSpPr>
      <p:sp>
        <p:nvSpPr>
          <p:cNvPr id="22" name="Google Shape;22;p5"/>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5"/>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4" name="Google Shape;24;p5"/>
          <p:cNvSpPr txBox="1">
            <a:spLocks noGrp="1"/>
          </p:cNvSpPr>
          <p:nvPr>
            <p:ph type="body" idx="1"/>
          </p:nvPr>
        </p:nvSpPr>
        <p:spPr>
          <a:xfrm>
            <a:off x="1188725" y="2851925"/>
            <a:ext cx="6766500" cy="15675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1pPr>
            <a:lvl2pPr marL="914400" lvl="1" indent="-330200" rtl="0">
              <a:spcBef>
                <a:spcPts val="0"/>
              </a:spcBef>
              <a:spcAft>
                <a:spcPts val="0"/>
              </a:spcAft>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2pPr>
            <a:lvl3pPr marL="1371600" lvl="2"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3pPr>
            <a:lvl4pPr marL="1828800" lvl="3"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4pPr>
            <a:lvl5pPr marL="2286000" lvl="4"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5pPr>
            <a:lvl6pPr marL="2743200" lvl="5"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6pPr>
            <a:lvl7pPr marL="3200400" lvl="6"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7pPr>
            <a:lvl8pPr marL="3657600" lvl="7"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8pPr>
            <a:lvl9pPr marL="4114800" lvl="8" indent="-330200" rtl="0">
              <a:spcBef>
                <a:spcPts val="0"/>
              </a:spcBef>
              <a:spcAft>
                <a:spcPts val="0"/>
              </a:spcAft>
              <a:buClr>
                <a:schemeClr val="accent2"/>
              </a:buClr>
              <a:buSzPts val="1600"/>
              <a:buFont typeface="Montserrat Light" panose="00000400000000000000"/>
              <a:buChar char="■"/>
              <a:defRPr sz="1600">
                <a:latin typeface="Montserrat Light" panose="00000400000000000000"/>
                <a:ea typeface="Montserrat Light" panose="00000400000000000000"/>
                <a:cs typeface="Montserrat Light" panose="00000400000000000000"/>
                <a:sym typeface="Montserrat Light" panose="00000400000000000000"/>
              </a:defRPr>
            </a:lvl9pPr>
          </a:lstStyle>
          <a:p/>
        </p:txBody>
      </p:sp>
      <p:sp>
        <p:nvSpPr>
          <p:cNvPr id="25" name="Google Shape;25;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2"/>
                </a:solidFill>
                <a:latin typeface="DM Serif Display"/>
                <a:ea typeface="DM Serif Display"/>
                <a:cs typeface="DM Serif Display"/>
                <a:sym typeface="DM Serif Display"/>
              </a:defRPr>
            </a:lvl1pPr>
            <a:lvl2pPr lvl="1" rtl="0">
              <a:buNone/>
              <a:defRPr>
                <a:solidFill>
                  <a:schemeClr val="dk2"/>
                </a:solidFill>
                <a:latin typeface="DM Serif Display"/>
                <a:ea typeface="DM Serif Display"/>
                <a:cs typeface="DM Serif Display"/>
                <a:sym typeface="DM Serif Display"/>
              </a:defRPr>
            </a:lvl2pPr>
            <a:lvl3pPr lvl="2" rtl="0">
              <a:buNone/>
              <a:defRPr>
                <a:solidFill>
                  <a:schemeClr val="dk2"/>
                </a:solidFill>
                <a:latin typeface="DM Serif Display"/>
                <a:ea typeface="DM Serif Display"/>
                <a:cs typeface="DM Serif Display"/>
                <a:sym typeface="DM Serif Display"/>
              </a:defRPr>
            </a:lvl3pPr>
            <a:lvl4pPr lvl="3" rtl="0">
              <a:buNone/>
              <a:defRPr>
                <a:solidFill>
                  <a:schemeClr val="dk2"/>
                </a:solidFill>
                <a:latin typeface="DM Serif Display"/>
                <a:ea typeface="DM Serif Display"/>
                <a:cs typeface="DM Serif Display"/>
                <a:sym typeface="DM Serif Display"/>
              </a:defRPr>
            </a:lvl4pPr>
            <a:lvl5pPr lvl="4" rtl="0">
              <a:buNone/>
              <a:defRPr>
                <a:solidFill>
                  <a:schemeClr val="dk2"/>
                </a:solidFill>
                <a:latin typeface="DM Serif Display"/>
                <a:ea typeface="DM Serif Display"/>
                <a:cs typeface="DM Serif Display"/>
                <a:sym typeface="DM Serif Display"/>
              </a:defRPr>
            </a:lvl5pPr>
            <a:lvl6pPr lvl="5" rtl="0">
              <a:buNone/>
              <a:defRPr>
                <a:solidFill>
                  <a:schemeClr val="dk2"/>
                </a:solidFill>
                <a:latin typeface="DM Serif Display"/>
                <a:ea typeface="DM Serif Display"/>
                <a:cs typeface="DM Serif Display"/>
                <a:sym typeface="DM Serif Display"/>
              </a:defRPr>
            </a:lvl6pPr>
            <a:lvl7pPr lvl="6" rtl="0">
              <a:buNone/>
              <a:defRPr>
                <a:solidFill>
                  <a:schemeClr val="dk2"/>
                </a:solidFill>
                <a:latin typeface="DM Serif Display"/>
                <a:ea typeface="DM Serif Display"/>
                <a:cs typeface="DM Serif Display"/>
                <a:sym typeface="DM Serif Display"/>
              </a:defRPr>
            </a:lvl7pPr>
            <a:lvl8pPr lvl="7" rtl="0">
              <a:buNone/>
              <a:defRPr>
                <a:solidFill>
                  <a:schemeClr val="dk2"/>
                </a:solidFill>
                <a:latin typeface="DM Serif Display"/>
                <a:ea typeface="DM Serif Display"/>
                <a:cs typeface="DM Serif Display"/>
                <a:sym typeface="DM Serif Display"/>
              </a:defRPr>
            </a:lvl8pPr>
            <a:lvl9pPr lvl="8" rtl="0">
              <a:buNone/>
              <a:defRPr>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 name="Shape 26"/>
        <p:cNvGrpSpPr/>
        <p:nvPr/>
      </p:nvGrpSpPr>
      <p:grpSpPr>
        <a:xfrm>
          <a:off x="0" y="0"/>
          <a:ext cx="0" cy="0"/>
          <a:chOff x="0" y="0"/>
          <a:chExt cx="0" cy="0"/>
        </a:xfrm>
      </p:grpSpPr>
      <p:sp>
        <p:nvSpPr>
          <p:cNvPr id="27" name="Google Shape;27;p6"/>
          <p:cNvSpPr/>
          <p:nvPr/>
        </p:nvSpPr>
        <p:spPr>
          <a:xfrm>
            <a:off x="2934816" y="0"/>
            <a:ext cx="6214110" cy="5143500"/>
          </a:xfrm>
          <a:custGeom>
            <a:avLst/>
            <a:gdLst/>
            <a:ahLst/>
            <a:cxnLst/>
            <a:rect l="l" t="t" r="r" b="b"/>
            <a:pathLst>
              <a:path w="8285480" h="6858000" extrusionOk="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6"/>
          <p:cNvSpPr txBox="1">
            <a:spLocks noGrp="1"/>
          </p:cNvSpPr>
          <p:nvPr>
            <p:ph type="title"/>
          </p:nvPr>
        </p:nvSpPr>
        <p:spPr>
          <a:xfrm>
            <a:off x="1188725" y="1028875"/>
            <a:ext cx="6766500" cy="1567500"/>
          </a:xfrm>
          <a:prstGeom prst="rect">
            <a:avLst/>
          </a:prstGeom>
        </p:spPr>
        <p:txBody>
          <a:bodyPr spcFirstLastPara="1" wrap="square" lIns="0" tIns="0" rIns="0" bIns="0" anchor="b" anchorCtr="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29" name="Google Shape;29;p6"/>
          <p:cNvSpPr txBox="1">
            <a:spLocks noGrp="1"/>
          </p:cNvSpPr>
          <p:nvPr>
            <p:ph type="body" idx="1"/>
          </p:nvPr>
        </p:nvSpPr>
        <p:spPr>
          <a:xfrm>
            <a:off x="1188725"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30" name="Google Shape;30;p6"/>
          <p:cNvSpPr txBox="1">
            <a:spLocks noGrp="1"/>
          </p:cNvSpPr>
          <p:nvPr>
            <p:ph type="body" idx="2"/>
          </p:nvPr>
        </p:nvSpPr>
        <p:spPr>
          <a:xfrm>
            <a:off x="4771764" y="2851925"/>
            <a:ext cx="3183600" cy="1567500"/>
          </a:xfrm>
          <a:prstGeom prst="rect">
            <a:avLst/>
          </a:prstGeom>
        </p:spPr>
        <p:txBody>
          <a:bodyPr spcFirstLastPara="1" wrap="square" lIns="0" tIns="0" rIns="0" bIns="0"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p:txBody>
      </p:sp>
      <p:sp>
        <p:nvSpPr>
          <p:cNvPr id="31" name="Google Shape;31;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matchingName="Blank - Dark 1">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1pPr>
            <a:lvl2pPr marL="914400" lvl="1" indent="-330200" rtl="0">
              <a:lnSpc>
                <a:spcPct val="115000"/>
              </a:lnSpc>
              <a:spcBef>
                <a:spcPts val="0"/>
              </a:spcBef>
              <a:spcAft>
                <a:spcPts val="0"/>
              </a:spcAft>
              <a:buClr>
                <a:schemeClr val="dk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2pPr>
            <a:lvl3pPr marL="1371600" lvl="2"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3pPr>
            <a:lvl4pPr marL="1828800" lvl="3"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4pPr>
            <a:lvl5pPr marL="2286000" lvl="4"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5pPr>
            <a:lvl6pPr marL="2743200" lvl="5"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6pPr>
            <a:lvl7pPr marL="3200400" lvl="6"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7pPr>
            <a:lvl8pPr marL="3657600" lvl="7"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8pPr>
            <a:lvl9pPr marL="4114800" lvl="8" indent="-330200" rtl="0">
              <a:lnSpc>
                <a:spcPct val="115000"/>
              </a:lnSpc>
              <a:spcBef>
                <a:spcPts val="0"/>
              </a:spcBef>
              <a:spcAft>
                <a:spcPts val="0"/>
              </a:spcAft>
              <a:buClr>
                <a:schemeClr val="accent2"/>
              </a:buClr>
              <a:buSzPts val="1600"/>
              <a:buFont typeface="Montserrat Light" panose="00000400000000000000"/>
              <a:buChar char="■"/>
              <a:defRPr sz="1600">
                <a:solidFill>
                  <a:schemeClr val="lt1"/>
                </a:solidFill>
                <a:latin typeface="Montserrat Light" panose="00000400000000000000"/>
                <a:ea typeface="Montserrat Light" panose="00000400000000000000"/>
                <a:cs typeface="Montserrat Light" panose="00000400000000000000"/>
                <a:sym typeface="Montserrat Light" panose="00000400000000000000"/>
              </a:defRPr>
            </a:lvl9pPr>
          </a:lstStyle>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6136" y="3579862"/>
            <a:ext cx="2157988" cy="360040"/>
          </a:xfrm>
        </p:spPr>
        <p:txBody>
          <a:bodyPr/>
          <a:lstStyle/>
          <a:p>
            <a:r>
              <a:rPr lang="en-US" sz="1600" b="1" dirty="0" smtClean="0">
                <a:latin typeface="Times New Roman" panose="02020603050405020304" pitchFamily="18" charset="0"/>
                <a:cs typeface="Times New Roman" panose="02020603050405020304" pitchFamily="18" charset="0"/>
              </a:rPr>
              <a:t>Guide: </a:t>
            </a:r>
            <a:br>
              <a:rPr lang="en-US" sz="1600" b="1" dirty="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Priyanga K </a:t>
            </a:r>
            <a:r>
              <a:rPr lang="en-US" sz="1600" b="1" dirty="0" err="1" smtClean="0">
                <a:latin typeface="Times New Roman" panose="02020603050405020304" pitchFamily="18" charset="0"/>
                <a:cs typeface="Times New Roman" panose="02020603050405020304" pitchFamily="18" charset="0"/>
              </a:rPr>
              <a:t>K</a:t>
            </a:r>
            <a:endParaRPr lang="en-IN" sz="16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5616" y="3435846"/>
            <a:ext cx="6766500" cy="1075194"/>
          </a:xfrm>
        </p:spPr>
        <p:txBody>
          <a:bodyPr/>
          <a:lstStyle/>
          <a:p>
            <a:r>
              <a:rPr lang="en-US" b="1" dirty="0" smtClean="0">
                <a:solidFill>
                  <a:schemeClr val="bg1"/>
                </a:solidFill>
                <a:latin typeface="Times New Roman" panose="02020603050405020304" pitchFamily="18" charset="0"/>
                <a:cs typeface="Times New Roman" panose="02020603050405020304" pitchFamily="18" charset="0"/>
              </a:rPr>
              <a:t>TEAM:</a:t>
            </a:r>
            <a:endParaRPr lang="en-US" b="1" dirty="0" smtClean="0">
              <a:solidFill>
                <a:schemeClr val="bg1"/>
              </a:solidFill>
              <a:latin typeface="Times New Roman" panose="02020603050405020304" pitchFamily="18" charset="0"/>
              <a:cs typeface="Times New Roman" panose="02020603050405020304" pitchFamily="18" charset="0"/>
            </a:endParaRPr>
          </a:p>
          <a:p>
            <a:r>
              <a:rPr lang="en-US" b="1" dirty="0" smtClean="0">
                <a:solidFill>
                  <a:schemeClr val="bg1"/>
                </a:solidFill>
                <a:latin typeface="Times New Roman" panose="02020603050405020304" pitchFamily="18" charset="0"/>
                <a:cs typeface="Times New Roman" panose="02020603050405020304" pitchFamily="18" charset="0"/>
              </a:rPr>
              <a:t>Alfi Thomas</a:t>
            </a:r>
            <a:endParaRPr lang="en-US" b="1" dirty="0" smtClean="0">
              <a:solidFill>
                <a:schemeClr val="bg1"/>
              </a:solidFill>
              <a:latin typeface="Times New Roman" panose="02020603050405020304" pitchFamily="18" charset="0"/>
              <a:cs typeface="Times New Roman" panose="02020603050405020304" pitchFamily="18" charset="0"/>
            </a:endParaRPr>
          </a:p>
          <a:p>
            <a:r>
              <a:rPr lang="en-US" b="1" dirty="0" smtClean="0">
                <a:solidFill>
                  <a:schemeClr val="bg1"/>
                </a:solidFill>
                <a:latin typeface="Times New Roman" panose="02020603050405020304" pitchFamily="18" charset="0"/>
                <a:cs typeface="Times New Roman" panose="02020603050405020304" pitchFamily="18" charset="0"/>
              </a:rPr>
              <a:t>Sreehari K B</a:t>
            </a:r>
            <a:endParaRPr lang="en-US" b="1" dirty="0" smtClean="0">
              <a:solidFill>
                <a:schemeClr val="bg1"/>
              </a:solidFill>
              <a:latin typeface="Times New Roman" panose="02020603050405020304" pitchFamily="18" charset="0"/>
              <a:cs typeface="Times New Roman" panose="02020603050405020304" pitchFamily="18" charset="0"/>
            </a:endParaRPr>
          </a:p>
          <a:p>
            <a:r>
              <a:rPr lang="en-US" b="1" dirty="0" smtClean="0">
                <a:solidFill>
                  <a:schemeClr val="bg1"/>
                </a:solidFill>
                <a:latin typeface="Times New Roman" panose="02020603050405020304" pitchFamily="18" charset="0"/>
                <a:cs typeface="Times New Roman" panose="02020603050405020304" pitchFamily="18" charset="0"/>
              </a:rPr>
              <a:t>Anurenjitha K T</a:t>
            </a:r>
            <a:endParaRPr lang="en-IN"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536" y="339502"/>
            <a:ext cx="7995860" cy="2756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187624" y="339502"/>
            <a:ext cx="6766500" cy="64807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4400" dirty="0" smtClean="0">
                <a:solidFill>
                  <a:schemeClr val="accent5">
                    <a:lumMod val="60000"/>
                    <a:lumOff val="40000"/>
                  </a:schemeClr>
                </a:solidFill>
                <a:latin typeface="Times New Roman" panose="02020603050405020304" pitchFamily="18" charset="0"/>
                <a:cs typeface="Times New Roman" panose="02020603050405020304" pitchFamily="18" charset="0"/>
              </a:rPr>
              <a:t>Proposed System</a:t>
            </a:r>
            <a:endParaRPr sz="4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104" name="Google Shape;104;p21"/>
          <p:cNvSpPr txBox="1">
            <a:spLocks noGrp="1"/>
          </p:cNvSpPr>
          <p:nvPr>
            <p:ph type="body" idx="1"/>
          </p:nvPr>
        </p:nvSpPr>
        <p:spPr>
          <a:xfrm>
            <a:off x="755576" y="987574"/>
            <a:ext cx="7992888" cy="3960440"/>
          </a:xfrm>
          <a:prstGeom prst="rect">
            <a:avLst/>
          </a:prstGeom>
        </p:spPr>
        <p:txBody>
          <a:bodyPr spcFirstLastPara="1" wrap="square" lIns="0" tIns="0" rIns="0" bIns="0" anchor="t" anchorCtr="0">
            <a:noAutofit/>
          </a:bodyPr>
          <a:lstStyle/>
          <a:p>
            <a:pPr>
              <a:buFont typeface="Wingdings" panose="05000000000000000000"/>
              <a:buChar char="à"/>
            </a:pPr>
            <a:r>
              <a:rPr lang="en-US" sz="1800" b="1" dirty="0" smtClean="0">
                <a:solidFill>
                  <a:schemeClr val="bg1"/>
                </a:solidFill>
                <a:latin typeface="+mn-lt"/>
                <a:cs typeface="+mn-lt"/>
                <a:sym typeface="Wingdings" panose="05000000000000000000" pitchFamily="2" charset="2"/>
              </a:rPr>
              <a:t>PKCS7 Algorithm: </a:t>
            </a:r>
            <a:r>
              <a:rPr lang="en-US" sz="1800" dirty="0" smtClean="0">
                <a:solidFill>
                  <a:schemeClr val="bg1"/>
                </a:solidFill>
                <a:latin typeface="+mn-lt"/>
                <a:cs typeface="+mn-lt"/>
                <a:sym typeface="Wingdings" panose="05000000000000000000" pitchFamily="2" charset="2"/>
              </a:rPr>
              <a:t>Public Key Cryptosystem Standard #7 is commonly used for padding and unpadding data.</a:t>
            </a:r>
            <a:endParaRPr lang="en-US" sz="1800" dirty="0" smtClean="0">
              <a:solidFill>
                <a:schemeClr val="bg1"/>
              </a:solidFill>
              <a:latin typeface="+mn-lt"/>
              <a:cs typeface="+mn-lt"/>
              <a:sym typeface="Wingdings" panose="05000000000000000000" pitchFamily="2" charset="2"/>
            </a:endParaRPr>
          </a:p>
          <a:p>
            <a:pPr>
              <a:buFont typeface="Wingdings" panose="05000000000000000000"/>
              <a:buChar char="à"/>
            </a:pPr>
            <a:endParaRPr lang="en-US" sz="1800" dirty="0">
              <a:solidFill>
                <a:schemeClr val="bg1"/>
              </a:solidFill>
              <a:sym typeface="Wingdings" panose="05000000000000000000" pitchFamily="2" charset="2"/>
            </a:endParaRPr>
          </a:p>
          <a:p>
            <a:pPr>
              <a:buFont typeface="Wingdings" panose="05000000000000000000"/>
              <a:buChar char="à"/>
            </a:pPr>
            <a:r>
              <a:rPr lang="en-US" sz="1800" b="1" dirty="0" smtClean="0">
                <a:solidFill>
                  <a:schemeClr val="bg1"/>
                </a:solidFill>
                <a:latin typeface="+mn-lt"/>
                <a:cs typeface="+mn-lt"/>
                <a:sym typeface="Wingdings" panose="05000000000000000000" pitchFamily="2" charset="2"/>
              </a:rPr>
              <a:t>SHA-256 HASH FUNCTION: </a:t>
            </a:r>
            <a:r>
              <a:rPr lang="en-US" sz="1800" dirty="0" smtClean="0">
                <a:solidFill>
                  <a:schemeClr val="bg1"/>
                </a:solidFill>
                <a:latin typeface="+mn-lt"/>
                <a:cs typeface="+mn-lt"/>
                <a:sym typeface="Wingdings" panose="05000000000000000000" pitchFamily="2" charset="2"/>
              </a:rPr>
              <a:t>Secure Hash Algorithm -256 is a cryptographic hash function that generates a fixed size of output of 256 bits or 32 bytes.</a:t>
            </a:r>
            <a:endParaRPr lang="en-US" sz="1800" b="1" dirty="0">
              <a:solidFill>
                <a:schemeClr val="accent6"/>
              </a:solidFill>
              <a:latin typeface="+mn-lt"/>
              <a:cs typeface="+mn-lt"/>
              <a:sym typeface="Wingdings" panose="05000000000000000000" pitchFamily="2" charset="2"/>
            </a:endParaRPr>
          </a:p>
          <a:p>
            <a:pPr marL="127000" indent="0">
              <a:buNone/>
            </a:pPr>
            <a:endParaRPr lang="en-US" sz="1800" dirty="0">
              <a:solidFill>
                <a:schemeClr val="accent6"/>
              </a:solidFill>
              <a:latin typeface="+mn-lt"/>
              <a:cs typeface="+mn-lt"/>
              <a:sym typeface="Wingdings" panose="05000000000000000000" pitchFamily="2" charset="2"/>
            </a:endParaRPr>
          </a:p>
        </p:txBody>
      </p:sp>
      <p:sp>
        <p:nvSpPr>
          <p:cNvPr id="105" name="Google Shape;105;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1115616" y="267494"/>
            <a:ext cx="6766500" cy="853008"/>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US" sz="4400" dirty="0" smtClean="0">
                <a:solidFill>
                  <a:schemeClr val="bg1"/>
                </a:solidFill>
                <a:latin typeface="Times New Roman" panose="02020603050405020304" pitchFamily="18" charset="0"/>
                <a:cs typeface="Times New Roman" panose="02020603050405020304" pitchFamily="18" charset="0"/>
              </a:rPr>
              <a:t>Software Requirements</a:t>
            </a:r>
            <a:endParaRPr sz="4400" dirty="0">
              <a:solidFill>
                <a:schemeClr val="bg1"/>
              </a:solidFill>
              <a:latin typeface="Times New Roman" panose="02020603050405020304" pitchFamily="18" charset="0"/>
              <a:cs typeface="Times New Roman" panose="02020603050405020304" pitchFamily="18" charset="0"/>
            </a:endParaRPr>
          </a:p>
        </p:txBody>
      </p:sp>
      <p:sp>
        <p:nvSpPr>
          <p:cNvPr id="111" name="Google Shape;111;p22"/>
          <p:cNvSpPr txBox="1">
            <a:spLocks noGrp="1"/>
          </p:cNvSpPr>
          <p:nvPr>
            <p:ph type="subTitle" idx="4294967295"/>
          </p:nvPr>
        </p:nvSpPr>
        <p:spPr>
          <a:xfrm>
            <a:off x="1187624" y="1419622"/>
            <a:ext cx="6766500" cy="1584175"/>
          </a:xfrm>
          <a:prstGeom prst="rect">
            <a:avLst/>
          </a:prstGeom>
        </p:spPr>
        <p:txBody>
          <a:bodyPr spcFirstLastPara="1" wrap="square" lIns="0" tIns="0" rIns="0" bIns="0" anchor="t" anchorCtr="0">
            <a:noAutofit/>
          </a:bodyPr>
          <a:lstStyle/>
          <a:p>
            <a:pPr marL="0" lvl="0" indent="0" algn="just">
              <a:buNone/>
            </a:pPr>
            <a:r>
              <a:rPr lang="en-US" dirty="0" smtClean="0">
                <a:latin typeface="+mn-lt"/>
              </a:rPr>
              <a:t>Visual </a:t>
            </a:r>
            <a:r>
              <a:rPr lang="en-US" dirty="0">
                <a:latin typeface="+mn-lt"/>
              </a:rPr>
              <a:t>Studio Code: </a:t>
            </a:r>
            <a:r>
              <a:rPr lang="en-US" dirty="0" smtClean="0">
                <a:latin typeface="+mn-lt"/>
              </a:rPr>
              <a:t> Microsoft </a:t>
            </a:r>
            <a:r>
              <a:rPr lang="en-US" dirty="0">
                <a:latin typeface="+mn-lt"/>
              </a:rPr>
              <a:t>Visual Studio Code (VS Code) is a free, open-source code editor developed by Microsoft. It is available for Windows, </a:t>
            </a:r>
            <a:r>
              <a:rPr lang="en-US" dirty="0" smtClean="0">
                <a:latin typeface="+mn-lt"/>
              </a:rPr>
              <a:t>mac OS</a:t>
            </a:r>
            <a:r>
              <a:rPr lang="en-US" dirty="0">
                <a:latin typeface="+mn-lt"/>
              </a:rPr>
              <a:t>, and Linux, and supports a wide range of programming languages and development frameworks.</a:t>
            </a:r>
            <a:endParaRPr lang="en-US" dirty="0" smtClean="0">
              <a:latin typeface="+mn-lt"/>
            </a:endParaRPr>
          </a:p>
          <a:p>
            <a:pPr marL="0" lvl="0" indent="0" algn="l" rtl="0">
              <a:spcBef>
                <a:spcPts val="600"/>
              </a:spcBef>
              <a:spcAft>
                <a:spcPts val="0"/>
              </a:spcAft>
              <a:buNone/>
            </a:pPr>
            <a:endParaRPr lang="en-US" dirty="0">
              <a:latin typeface="+mn-lt"/>
            </a:endParaRP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11960" y="2934444"/>
            <a:ext cx="837212" cy="8413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188725" y="339502"/>
            <a:ext cx="6766500" cy="864096"/>
          </a:xfrm>
        </p:spPr>
        <p:txBody>
          <a:bodyPr/>
          <a:lstStyle/>
          <a:p>
            <a:pPr algn="ctr"/>
            <a:br>
              <a:rPr lang="en-US" b="1" dirty="0">
                <a:latin typeface="Times New Roman" panose="02020603050405020304" pitchFamily="18" charset="0"/>
                <a:cs typeface="Times New Roman" panose="02020603050405020304" pitchFamily="18" charset="0"/>
              </a:rPr>
            </a:br>
            <a:r>
              <a:rPr lang="en-US" sz="4400" b="1" dirty="0">
                <a:latin typeface="Times New Roman" panose="02020603050405020304" pitchFamily="18" charset="0"/>
                <a:cs typeface="Times New Roman" panose="02020603050405020304" pitchFamily="18" charset="0"/>
              </a:rPr>
              <a:t>Languages Used </a:t>
            </a:r>
            <a:endParaRPr lang="en-IN" sz="4400" dirty="0"/>
          </a:p>
        </p:txBody>
      </p:sp>
      <p:sp>
        <p:nvSpPr>
          <p:cNvPr id="4" name="Subtitle 3"/>
          <p:cNvSpPr>
            <a:spLocks noGrp="1"/>
          </p:cNvSpPr>
          <p:nvPr>
            <p:ph type="subTitle" idx="1"/>
          </p:nvPr>
        </p:nvSpPr>
        <p:spPr>
          <a:xfrm>
            <a:off x="1187624" y="1491630"/>
            <a:ext cx="6766500" cy="2808312"/>
          </a:xfrm>
        </p:spPr>
        <p:txBody>
          <a:bodyPr/>
          <a:lstStyle/>
          <a:p>
            <a:pPr marL="469900" indent="-342900">
              <a:buFont typeface="+mj-lt"/>
              <a:buAutoNum type="arabicPeriod"/>
            </a:pPr>
            <a:r>
              <a:rPr lang="en-US" sz="1800" dirty="0" smtClean="0">
                <a:solidFill>
                  <a:schemeClr val="bg1"/>
                </a:solidFill>
                <a:latin typeface="+mn-lt"/>
              </a:rPr>
              <a:t>HTML</a:t>
            </a:r>
            <a:endParaRPr lang="en-US" sz="1800" dirty="0" smtClean="0">
              <a:solidFill>
                <a:schemeClr val="bg1"/>
              </a:solidFill>
              <a:latin typeface="+mn-lt"/>
            </a:endParaRPr>
          </a:p>
          <a:p>
            <a:pPr marL="469900" indent="-342900">
              <a:buFont typeface="+mj-lt"/>
              <a:buAutoNum type="arabicPeriod"/>
            </a:pPr>
            <a:r>
              <a:rPr lang="en-US" sz="1800" dirty="0" smtClean="0">
                <a:solidFill>
                  <a:schemeClr val="bg1"/>
                </a:solidFill>
                <a:latin typeface="+mn-lt"/>
              </a:rPr>
              <a:t>CSS</a:t>
            </a:r>
            <a:endParaRPr lang="en-US" sz="1800" dirty="0" smtClean="0">
              <a:solidFill>
                <a:schemeClr val="bg1"/>
              </a:solidFill>
              <a:latin typeface="+mn-lt"/>
            </a:endParaRPr>
          </a:p>
          <a:p>
            <a:pPr marL="469900" indent="-342900">
              <a:buFont typeface="+mj-lt"/>
              <a:buAutoNum type="arabicPeriod"/>
            </a:pPr>
            <a:r>
              <a:rPr lang="en-US" sz="1800" dirty="0" smtClean="0">
                <a:solidFill>
                  <a:schemeClr val="bg1"/>
                </a:solidFill>
                <a:latin typeface="+mn-lt"/>
              </a:rPr>
              <a:t>JavaScript</a:t>
            </a:r>
            <a:endParaRPr lang="en-US" sz="1800" dirty="0" smtClean="0">
              <a:solidFill>
                <a:schemeClr val="bg1"/>
              </a:solidFill>
              <a:latin typeface="+mn-lt"/>
            </a:endParaRPr>
          </a:p>
          <a:p>
            <a:pPr marL="469900" indent="-342900">
              <a:buFont typeface="+mj-lt"/>
              <a:buAutoNum type="arabicPeriod"/>
            </a:pPr>
            <a:r>
              <a:rPr lang="en-US" sz="1800" dirty="0" smtClean="0">
                <a:solidFill>
                  <a:schemeClr val="bg1"/>
                </a:solidFill>
                <a:latin typeface="+mn-lt"/>
              </a:rPr>
              <a:t>Python</a:t>
            </a:r>
            <a:endParaRPr lang="en-US" sz="1800" dirty="0" smtClean="0">
              <a:solidFill>
                <a:schemeClr val="bg1"/>
              </a:solidFill>
              <a:latin typeface="+mn-lt"/>
            </a:endParaRPr>
          </a:p>
          <a:p>
            <a:pPr marL="127000" indent="0"/>
            <a:endParaRPr lang="en-IN" dirty="0"/>
          </a:p>
        </p:txBody>
      </p:sp>
      <p:sp>
        <p:nvSpPr>
          <p:cNvPr id="2" name="Slide Number Placeholder 1"/>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41984" y="1266760"/>
            <a:ext cx="1269726" cy="1318074"/>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566" y="3122079"/>
            <a:ext cx="1208634" cy="120359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983" y="3122079"/>
            <a:ext cx="1347614" cy="13476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3566" y="1347614"/>
            <a:ext cx="1112052" cy="12598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body" idx="1"/>
          </p:nvPr>
        </p:nvSpPr>
        <p:spPr>
          <a:xfrm>
            <a:off x="1115616" y="1347614"/>
            <a:ext cx="7200800" cy="1495492"/>
          </a:xfrm>
          <a:prstGeom prst="rect">
            <a:avLst/>
          </a:prstGeom>
        </p:spPr>
        <p:txBody>
          <a:bodyPr spcFirstLastPara="1" wrap="square" lIns="0" tIns="0" rIns="0" bIns="0" anchor="t" anchorCtr="0">
            <a:noAutofit/>
          </a:bodyPr>
          <a:lstStyle/>
          <a:p>
            <a:pPr marL="285750" indent="-285750">
              <a:buFont typeface="Wingdings" panose="05000000000000000000" pitchFamily="2" charset="2"/>
              <a:buChar char="q"/>
            </a:pPr>
            <a:r>
              <a:rPr lang="en-US" sz="1600" dirty="0" smtClean="0">
                <a:latin typeface="+mn-lt"/>
              </a:rPr>
              <a:t>Highly secured and advanced system.</a:t>
            </a:r>
            <a:endParaRPr lang="en-US" sz="1600" dirty="0" smtClean="0">
              <a:latin typeface="+mn-lt"/>
            </a:endParaRPr>
          </a:p>
          <a:p>
            <a:pPr marL="285750" indent="-285750">
              <a:buFont typeface="Wingdings" panose="05000000000000000000" pitchFamily="2" charset="2"/>
              <a:buChar char="q"/>
            </a:pPr>
            <a:r>
              <a:rPr lang="en-US" sz="1600" dirty="0" smtClean="0">
                <a:latin typeface="+mn-lt"/>
              </a:rPr>
              <a:t>Secure and efficient data transfer over the internet.</a:t>
            </a:r>
            <a:endParaRPr lang="en-US" sz="1600" dirty="0" smtClean="0">
              <a:latin typeface="+mn-lt"/>
            </a:endParaRPr>
          </a:p>
          <a:p>
            <a:pPr marL="285750" indent="-285750">
              <a:buFont typeface="Wingdings" panose="05000000000000000000" pitchFamily="2" charset="2"/>
              <a:buChar char="q"/>
            </a:pPr>
            <a:r>
              <a:rPr lang="en-US" sz="1600" dirty="0" smtClean="0">
                <a:latin typeface="+mn-lt"/>
              </a:rPr>
              <a:t>A new way of hiding information in an image with less variation in image bits have been proposed.</a:t>
            </a:r>
            <a:endParaRPr lang="en-US" sz="1600" dirty="0" smtClean="0">
              <a:latin typeface="+mn-lt"/>
            </a:endParaRPr>
          </a:p>
          <a:p>
            <a:pPr marL="285750" indent="-285750">
              <a:buFont typeface="Wingdings" panose="05000000000000000000" pitchFamily="2" charset="2"/>
              <a:buChar char="q"/>
            </a:pPr>
            <a:endParaRPr sz="1600" dirty="0">
              <a:latin typeface="+mn-lt"/>
            </a:endParaRPr>
          </a:p>
        </p:txBody>
      </p:sp>
      <p:sp>
        <p:nvSpPr>
          <p:cNvPr id="130" name="Google Shape;130;p23"/>
          <p:cNvSpPr txBox="1">
            <a:spLocks noGrp="1"/>
          </p:cNvSpPr>
          <p:nvPr>
            <p:ph type="title"/>
          </p:nvPr>
        </p:nvSpPr>
        <p:spPr>
          <a:xfrm>
            <a:off x="1115616" y="267494"/>
            <a:ext cx="6766500" cy="816713"/>
          </a:xfrm>
          <a:prstGeom prst="rect">
            <a:avLst/>
          </a:prstGeom>
        </p:spPr>
        <p:txBody>
          <a:bodyPr spcFirstLastPara="1" wrap="square" lIns="0" tIns="0" rIns="0" bIns="0" anchor="b" anchorCtr="0">
            <a:noAutofit/>
          </a:bodyPr>
          <a:lstStyle/>
          <a:p>
            <a:pPr lvl="0" algn="ctr"/>
            <a:r>
              <a:rPr lang="en-US" sz="4400" dirty="0" smtClean="0">
                <a:solidFill>
                  <a:schemeClr val="accent5">
                    <a:lumMod val="60000"/>
                    <a:lumOff val="40000"/>
                  </a:schemeClr>
                </a:solidFill>
                <a:latin typeface="Times New Roman" panose="02020603050405020304" pitchFamily="18" charset="0"/>
                <a:cs typeface="Times New Roman" panose="02020603050405020304" pitchFamily="18" charset="0"/>
              </a:rPr>
              <a:t>Conclusion and Future scope</a:t>
            </a:r>
            <a:endParaRPr sz="4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131" name="Google Shape;131;p23"/>
          <p:cNvSpPr txBox="1">
            <a:spLocks noGrp="1"/>
          </p:cNvSpPr>
          <p:nvPr>
            <p:ph type="body" idx="2"/>
          </p:nvPr>
        </p:nvSpPr>
        <p:spPr>
          <a:xfrm>
            <a:off x="3851920" y="5740102"/>
            <a:ext cx="3183600" cy="156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dirty="0"/>
          </a:p>
        </p:txBody>
      </p:sp>
      <p:sp>
        <p:nvSpPr>
          <p:cNvPr id="132" name="Google Shape;132;p23"/>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27784" y="1203598"/>
            <a:ext cx="3744416" cy="2214230"/>
          </a:xfrm>
        </p:spPr>
        <p:txBody>
          <a:bodyPr/>
          <a:lstStyle/>
          <a:p>
            <a:r>
              <a:rPr lang="en-US" dirty="0" smtClean="0">
                <a:solidFill>
                  <a:schemeClr val="bg1"/>
                </a:solidFill>
                <a:latin typeface="Castellar" panose="020A0402060406010301" pitchFamily="18" charset="0"/>
              </a:rPr>
              <a:t>THANK</a:t>
            </a:r>
            <a:br>
              <a:rPr lang="en-US" dirty="0" smtClean="0">
                <a:solidFill>
                  <a:schemeClr val="bg1"/>
                </a:solidFill>
                <a:latin typeface="Castellar" panose="020A0402060406010301" pitchFamily="18" charset="0"/>
              </a:rPr>
            </a:br>
            <a:r>
              <a:rPr lang="en-US" dirty="0" smtClean="0">
                <a:solidFill>
                  <a:schemeClr val="bg1"/>
                </a:solidFill>
                <a:latin typeface="Castellar" panose="020A0402060406010301" pitchFamily="18" charset="0"/>
              </a:rPr>
              <a:t>  YOU!</a:t>
            </a:r>
            <a:endParaRPr lang="en-IN" dirty="0">
              <a:solidFill>
                <a:schemeClr val="bg1"/>
              </a:solidFill>
              <a:latin typeface="Castellar" panose="020A0402060406010301" pitchFamily="18" charset="0"/>
            </a:endParaRPr>
          </a:p>
        </p:txBody>
      </p:sp>
      <p:sp>
        <p:nvSpPr>
          <p:cNvPr id="2" name="Slide Number Placeholder 1"/>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7"/>
          <p:cNvSpPr txBox="1">
            <a:spLocks noGrp="1"/>
          </p:cNvSpPr>
          <p:nvPr>
            <p:ph type="body" idx="2"/>
          </p:nvPr>
        </p:nvSpPr>
        <p:spPr>
          <a:xfrm>
            <a:off x="4771764" y="1708925"/>
            <a:ext cx="3183600" cy="1567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sz="1200" dirty="0"/>
          </a:p>
          <a:p>
            <a:pPr marL="0" lvl="0" indent="0" algn="l" rtl="0">
              <a:spcBef>
                <a:spcPts val="600"/>
              </a:spcBef>
              <a:spcAft>
                <a:spcPts val="0"/>
              </a:spcAft>
              <a:buClr>
                <a:schemeClr val="dk1"/>
              </a:buClr>
              <a:buSzPts val="1100"/>
              <a:buFont typeface="Arial" panose="020B0604020202020204"/>
              <a:buNone/>
            </a:pPr>
            <a:endParaRPr sz="1200" b="1" dirty="0"/>
          </a:p>
        </p:txBody>
      </p:sp>
      <p:sp>
        <p:nvSpPr>
          <p:cNvPr id="76" name="Google Shape;76;p17"/>
          <p:cNvSpPr txBox="1">
            <a:spLocks noGrp="1"/>
          </p:cNvSpPr>
          <p:nvPr>
            <p:ph type="body" idx="1"/>
          </p:nvPr>
        </p:nvSpPr>
        <p:spPr>
          <a:xfrm>
            <a:off x="460375" y="1203598"/>
            <a:ext cx="8432105" cy="3456384"/>
          </a:xfrm>
          <a:prstGeom prst="rect">
            <a:avLst/>
          </a:prstGeom>
        </p:spPr>
        <p:txBody>
          <a:bodyPr spcFirstLastPara="1" wrap="square" lIns="0" tIns="0" rIns="0" bIns="0" anchor="t" anchorCtr="0">
            <a:noAutofit/>
          </a:bodyPr>
          <a:lstStyle/>
          <a:p>
            <a:pPr marL="342900" indent="-342900" algn="just">
              <a:buClr>
                <a:schemeClr val="dk1"/>
              </a:buClr>
              <a:buSzPts val="1100"/>
              <a:buFont typeface="+mj-lt"/>
              <a:buAutoNum type="arabicPeriod"/>
            </a:pPr>
            <a:r>
              <a:rPr lang="en-US" sz="1600" dirty="0" smtClean="0">
                <a:solidFill>
                  <a:schemeClr val="accent6"/>
                </a:solidFill>
                <a:sym typeface="Wingdings" panose="05000000000000000000" pitchFamily="2" charset="2"/>
              </a:rPr>
              <a:t> </a:t>
            </a:r>
            <a:r>
              <a:rPr lang="en-US" sz="1600" dirty="0" smtClean="0">
                <a:latin typeface="+mn-lt"/>
                <a:ea typeface="Microsoft JhengHei" panose="020B0604030504040204" pitchFamily="34" charset="-120"/>
              </a:rPr>
              <a:t>Steganography is the practice of concealing a message ,image, or file within another </a:t>
            </a:r>
            <a:r>
              <a:rPr lang="en-US" sz="1600" dirty="0" smtClean="0">
                <a:latin typeface="+mn-lt"/>
                <a:ea typeface="Microsoft JhengHei" panose="020B0604030504040204" pitchFamily="34" charset="-120"/>
              </a:rPr>
              <a:t>message ,image , or file . The goal of steganography is to communicate a secret message in such a way that it is not detectable by outsiders</a:t>
            </a:r>
            <a:r>
              <a:rPr lang="en-US" sz="1600" dirty="0" smtClean="0">
                <a:latin typeface="+mn-lt"/>
                <a:ea typeface="Microsoft JhengHei" panose="020B0604030504040204" pitchFamily="34" charset="-120"/>
              </a:rPr>
              <a:t>.</a:t>
            </a:r>
            <a:endParaRPr lang="en-US" sz="1600" dirty="0" smtClean="0">
              <a:latin typeface="+mn-lt"/>
              <a:ea typeface="Microsoft JhengHei" panose="020B0604030504040204" pitchFamily="34" charset="-120"/>
            </a:endParaRPr>
          </a:p>
          <a:p>
            <a:pPr marL="342900" indent="-342900" algn="just">
              <a:buClr>
                <a:schemeClr val="dk1"/>
              </a:buClr>
              <a:buSzPts val="1100"/>
              <a:buFont typeface="+mj-lt"/>
              <a:buAutoNum type="arabicPeriod"/>
            </a:pPr>
            <a:endParaRPr lang="en-US" dirty="0">
              <a:latin typeface="+mn-lt"/>
              <a:ea typeface="Microsoft JhengHei" panose="020B0604030504040204" pitchFamily="34" charset="-120"/>
            </a:endParaRPr>
          </a:p>
          <a:p>
            <a:pPr marL="342900" indent="-342900" algn="just">
              <a:buClr>
                <a:schemeClr val="dk1"/>
              </a:buClr>
              <a:buSzPts val="1100"/>
              <a:buFont typeface="+mj-lt"/>
              <a:buAutoNum type="arabicPeriod"/>
            </a:pPr>
            <a:r>
              <a:rPr lang="en-US" sz="1600" dirty="0" smtClean="0">
                <a:solidFill>
                  <a:schemeClr val="accent6"/>
                </a:solidFill>
                <a:latin typeface="+mn-lt"/>
                <a:ea typeface="Microsoft JhengHei" panose="020B0604030504040204" pitchFamily="34" charset="-120"/>
                <a:sym typeface="Wingdings" panose="05000000000000000000" pitchFamily="2" charset="2"/>
              </a:rPr>
              <a:t></a:t>
            </a:r>
            <a:r>
              <a:rPr lang="en-US" sz="1600" dirty="0" smtClean="0">
                <a:latin typeface="+mn-lt"/>
                <a:ea typeface="Microsoft JhengHei" panose="020B0604030504040204" pitchFamily="34" charset="-120"/>
                <a:sym typeface="Wingdings" panose="05000000000000000000" pitchFamily="2" charset="2"/>
              </a:rPr>
              <a:t>  </a:t>
            </a:r>
            <a:r>
              <a:rPr lang="en-US" sz="1600" dirty="0" smtClean="0">
                <a:latin typeface="+mn-lt"/>
                <a:ea typeface="Microsoft JhengHei" panose="020B0604030504040204" pitchFamily="34" charset="-120"/>
              </a:rPr>
              <a:t>Cryptography is the practice of secure communication by encoding messages in such a way that they can only read by the intended recipient. Cryptography aims to protect a message's confidentiality , integrity , and authenticity from unauthorized access or tampering.</a:t>
            </a:r>
            <a:endParaRPr lang="en-US" sz="1600" dirty="0" smtClean="0">
              <a:latin typeface="+mn-lt"/>
              <a:ea typeface="Microsoft JhengHei" panose="020B0604030504040204" pitchFamily="34" charset="-120"/>
            </a:endParaRPr>
          </a:p>
          <a:p>
            <a:pPr marL="342900" indent="-342900" algn="just">
              <a:buClr>
                <a:schemeClr val="dk1"/>
              </a:buClr>
              <a:buSzPts val="1100"/>
              <a:buFont typeface="+mj-lt"/>
              <a:buAutoNum type="arabicPeriod"/>
            </a:pPr>
            <a:endParaRPr lang="en-US" sz="1600" dirty="0">
              <a:latin typeface="+mn-lt"/>
              <a:ea typeface="Microsoft JhengHei" panose="020B0604030504040204" pitchFamily="34" charset="-120"/>
            </a:endParaRPr>
          </a:p>
          <a:p>
            <a:pPr marL="342900" indent="-342900" algn="just">
              <a:buClr>
                <a:schemeClr val="dk1"/>
              </a:buClr>
              <a:buSzPts val="1100"/>
              <a:buFont typeface="+mj-lt"/>
              <a:buAutoNum type="arabicPeriod"/>
            </a:pPr>
            <a:r>
              <a:rPr lang="en-US" sz="1600" dirty="0" smtClean="0">
                <a:solidFill>
                  <a:schemeClr val="accent6"/>
                </a:solidFill>
                <a:latin typeface="+mn-lt"/>
                <a:ea typeface="Microsoft JhengHei" panose="020B0604030504040204" pitchFamily="34" charset="-120"/>
                <a:sym typeface="Wingdings" panose="05000000000000000000" pitchFamily="2" charset="2"/>
              </a:rPr>
              <a:t></a:t>
            </a:r>
            <a:r>
              <a:rPr lang="en-US" sz="1600" dirty="0" smtClean="0">
                <a:latin typeface="+mn-lt"/>
                <a:ea typeface="Microsoft JhengHei" panose="020B0604030504040204" pitchFamily="34" charset="-120"/>
                <a:sym typeface="Wingdings" panose="05000000000000000000" pitchFamily="2" charset="2"/>
              </a:rPr>
              <a:t> </a:t>
            </a:r>
            <a:r>
              <a:rPr lang="en-US" sz="1600" dirty="0" smtClean="0">
                <a:latin typeface="+mn-lt"/>
                <a:ea typeface="Microsoft JhengHei" panose="020B0604030504040204" pitchFamily="34" charset="-120"/>
              </a:rPr>
              <a:t>Together, steganography and cryptography can be used to securely transmit sensitive information without detection </a:t>
            </a:r>
            <a:r>
              <a:rPr lang="en-US" dirty="0" smtClean="0">
                <a:latin typeface="+mn-lt"/>
                <a:ea typeface="Microsoft JhengHei" panose="020B0604030504040204" pitchFamily="34" charset="-120"/>
              </a:rPr>
              <a:t>. </a:t>
            </a:r>
            <a:endParaRPr lang="en-US" sz="1200" dirty="0" smtClean="0"/>
          </a:p>
          <a:p>
            <a:pPr marL="228600" indent="-228600">
              <a:buClr>
                <a:schemeClr val="dk1"/>
              </a:buClr>
              <a:buSzPts val="1100"/>
              <a:buFont typeface="+mj-lt"/>
              <a:buAutoNum type="arabicPeriod"/>
            </a:pPr>
            <a:endParaRPr lang="en-US" sz="1200" dirty="0" smtClean="0"/>
          </a:p>
        </p:txBody>
      </p:sp>
      <p:sp>
        <p:nvSpPr>
          <p:cNvPr id="77" name="Google Shape;77;p17"/>
          <p:cNvSpPr txBox="1">
            <a:spLocks noGrp="1"/>
          </p:cNvSpPr>
          <p:nvPr>
            <p:ph type="body" idx="2"/>
          </p:nvPr>
        </p:nvSpPr>
        <p:spPr>
          <a:xfrm>
            <a:off x="1188725" y="4134525"/>
            <a:ext cx="6766500" cy="548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000" dirty="0">
              <a:solidFill>
                <a:schemeClr val="dk2"/>
              </a:solidFill>
            </a:endParaRPr>
          </a:p>
          <a:p>
            <a:pPr marL="0" lvl="0" indent="0" algn="l" rtl="0">
              <a:spcBef>
                <a:spcPts val="0"/>
              </a:spcBef>
              <a:spcAft>
                <a:spcPts val="0"/>
              </a:spcAft>
              <a:buClr>
                <a:schemeClr val="dk1"/>
              </a:buClr>
              <a:buSzPts val="1100"/>
              <a:buFont typeface="Arial" panose="020B0604020202020204"/>
              <a:buNone/>
            </a:pPr>
            <a:endParaRPr sz="1000" dirty="0">
              <a:solidFill>
                <a:schemeClr val="dk2"/>
              </a:solidFill>
            </a:endParaRPr>
          </a:p>
          <a:p>
            <a:pPr marL="0" lvl="0" indent="0" algn="l" rtl="0">
              <a:spcBef>
                <a:spcPts val="0"/>
              </a:spcBef>
              <a:spcAft>
                <a:spcPts val="0"/>
              </a:spcAft>
              <a:buNone/>
            </a:pPr>
            <a:endParaRPr sz="1000" dirty="0">
              <a:solidFill>
                <a:schemeClr val="dk2"/>
              </a:solidFill>
            </a:endParaRPr>
          </a:p>
        </p:txBody>
      </p:sp>
      <p:sp>
        <p:nvSpPr>
          <p:cNvPr id="78" name="Google Shape;78;p1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2" name="Title 1"/>
          <p:cNvSpPr>
            <a:spLocks noGrp="1"/>
          </p:cNvSpPr>
          <p:nvPr>
            <p:ph type="title"/>
          </p:nvPr>
        </p:nvSpPr>
        <p:spPr>
          <a:xfrm>
            <a:off x="1187624" y="411510"/>
            <a:ext cx="6766500" cy="720080"/>
          </a:xfrm>
        </p:spPr>
        <p:txBody>
          <a:bodyPr/>
          <a:lstStyle/>
          <a:p>
            <a:pPr algn="ctr"/>
            <a:r>
              <a:rPr lang="en-US" sz="3600" b="1" dirty="0" smtClean="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AutoShape 4" descr="Image result for cryptography ima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4" name="Google Shape;84;p18"/>
          <p:cNvSpPr txBox="1">
            <a:spLocks noGrp="1"/>
          </p:cNvSpPr>
          <p:nvPr>
            <p:ph type="ctrTitle" idx="4294967295"/>
          </p:nvPr>
        </p:nvSpPr>
        <p:spPr>
          <a:xfrm>
            <a:off x="1403648" y="123478"/>
            <a:ext cx="5587800" cy="79208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400" dirty="0" smtClean="0">
                <a:solidFill>
                  <a:schemeClr val="accent6"/>
                </a:solidFill>
                <a:latin typeface="Times New Roman" panose="02020603050405020304" pitchFamily="18" charset="0"/>
                <a:cs typeface="Times New Roman" panose="02020603050405020304" pitchFamily="18" charset="0"/>
              </a:rPr>
              <a:t>Topic Elucidation</a:t>
            </a:r>
            <a:endParaRPr sz="4400" dirty="0">
              <a:solidFill>
                <a:schemeClr val="accent6"/>
              </a:solidFill>
              <a:latin typeface="Times New Roman" panose="02020603050405020304" pitchFamily="18" charset="0"/>
              <a:cs typeface="Times New Roman" panose="02020603050405020304" pitchFamily="18" charset="0"/>
            </a:endParaRPr>
          </a:p>
        </p:txBody>
      </p:sp>
      <p:sp>
        <p:nvSpPr>
          <p:cNvPr id="85" name="Google Shape;85;p18"/>
          <p:cNvSpPr txBox="1">
            <a:spLocks noGrp="1"/>
          </p:cNvSpPr>
          <p:nvPr>
            <p:ph type="subTitle" idx="4294967295"/>
          </p:nvPr>
        </p:nvSpPr>
        <p:spPr>
          <a:xfrm>
            <a:off x="539805" y="915690"/>
            <a:ext cx="7920880" cy="3528392"/>
          </a:xfrm>
          <a:prstGeom prst="rect">
            <a:avLst/>
          </a:prstGeom>
        </p:spPr>
        <p:txBody>
          <a:bodyPr spcFirstLastPara="1" wrap="square" lIns="0" tIns="0" rIns="0" bIns="0" anchor="t" anchorCtr="0">
            <a:noAutofit/>
          </a:bodyPr>
          <a:lstStyle/>
          <a:p>
            <a:pPr marL="0" lvl="0" indent="0" algn="l" rtl="0">
              <a:lnSpc>
                <a:spcPct val="100000"/>
              </a:lnSpc>
              <a:spcBef>
                <a:spcPts val="600"/>
              </a:spcBef>
              <a:spcAft>
                <a:spcPts val="0"/>
              </a:spcAft>
              <a:buNone/>
            </a:pPr>
            <a:r>
              <a:rPr lang="en-US" sz="1800" b="1" dirty="0" smtClean="0">
                <a:latin typeface="+mn-lt"/>
              </a:rPr>
              <a:t>ENCRYPTION:</a:t>
            </a:r>
            <a:endParaRPr lang="en-US" sz="1800" b="1" dirty="0" smtClean="0">
              <a:latin typeface="+mn-lt"/>
            </a:endParaRPr>
          </a:p>
          <a:p>
            <a:pPr marL="0" lvl="0" indent="0" algn="just">
              <a:lnSpc>
                <a:spcPct val="100000"/>
              </a:lnSpc>
              <a:buNone/>
            </a:pPr>
            <a:r>
              <a:rPr lang="en-US" sz="1200" dirty="0" smtClean="0">
                <a:solidFill>
                  <a:schemeClr val="accent6"/>
                </a:solidFill>
                <a:latin typeface="+mn-lt"/>
                <a:sym typeface="Wingdings" panose="05000000000000000000" pitchFamily="2" charset="2"/>
              </a:rPr>
              <a:t></a:t>
            </a:r>
            <a:r>
              <a:rPr lang="en-US" sz="1200" dirty="0" smtClean="0">
                <a:latin typeface="+mn-lt"/>
                <a:sym typeface="Wingdings" panose="05000000000000000000" pitchFamily="2" charset="2"/>
              </a:rPr>
              <a:t> </a:t>
            </a:r>
            <a:r>
              <a:rPr lang="en-US" sz="1400" dirty="0" smtClean="0">
                <a:latin typeface="+mn-lt"/>
              </a:rPr>
              <a:t>This </a:t>
            </a:r>
            <a:r>
              <a:rPr lang="en-US" sz="1400" dirty="0">
                <a:latin typeface="+mn-lt"/>
              </a:rPr>
              <a:t>algorithm makes use of traditional as well as modern symmetric encryption techniques and combines them </a:t>
            </a:r>
            <a:r>
              <a:rPr lang="en-US" sz="1400" dirty="0" smtClean="0">
                <a:latin typeface="+mn-lt"/>
              </a:rPr>
              <a:t> with </a:t>
            </a:r>
            <a:r>
              <a:rPr lang="en-US" sz="1400" dirty="0">
                <a:latin typeface="+mn-lt"/>
              </a:rPr>
              <a:t>LSB Steganography to provide a secure way of transferring data through a public channel. </a:t>
            </a:r>
            <a:endParaRPr lang="en-US" sz="1400" dirty="0" smtClean="0">
              <a:latin typeface="+mn-lt"/>
            </a:endParaRPr>
          </a:p>
          <a:p>
            <a:pPr marL="0" lvl="0" indent="0" algn="just">
              <a:lnSpc>
                <a:spcPct val="100000"/>
              </a:lnSpc>
              <a:buNone/>
            </a:pPr>
            <a:endParaRPr lang="en-US" sz="1400" dirty="0">
              <a:latin typeface="+mn-lt"/>
            </a:endParaRPr>
          </a:p>
          <a:p>
            <a:pPr marL="0" lvl="0" indent="0" algn="just">
              <a:lnSpc>
                <a:spcPct val="100000"/>
              </a:lnSpc>
              <a:buNone/>
            </a:pPr>
            <a:r>
              <a:rPr lang="en-US" sz="1200" dirty="0" smtClean="0">
                <a:solidFill>
                  <a:schemeClr val="accent6"/>
                </a:solidFill>
                <a:latin typeface="+mn-lt"/>
                <a:sym typeface="Wingdings" panose="05000000000000000000" pitchFamily="2" charset="2"/>
              </a:rPr>
              <a:t></a:t>
            </a:r>
            <a:r>
              <a:rPr lang="en-US" sz="1200" dirty="0" smtClean="0">
                <a:latin typeface="+mn-lt"/>
                <a:sym typeface="Wingdings" panose="05000000000000000000" pitchFamily="2" charset="2"/>
              </a:rPr>
              <a:t> </a:t>
            </a:r>
            <a:r>
              <a:rPr lang="en-US" sz="1400" dirty="0" smtClean="0">
                <a:latin typeface="+mn-lt"/>
              </a:rPr>
              <a:t>The </a:t>
            </a:r>
            <a:r>
              <a:rPr lang="en-US" sz="1400" dirty="0">
                <a:latin typeface="+mn-lt"/>
              </a:rPr>
              <a:t>user is allowed to choose one traditional encryption algorithm from three such algorithms. At this stage, the </a:t>
            </a:r>
            <a:r>
              <a:rPr lang="en-US" sz="1400" dirty="0" smtClean="0">
                <a:latin typeface="+mn-lt"/>
              </a:rPr>
              <a:t> user </a:t>
            </a:r>
            <a:r>
              <a:rPr lang="en-US" sz="1400" dirty="0">
                <a:latin typeface="+mn-lt"/>
              </a:rPr>
              <a:t>will have to enter a key (Key 1) for the encryption process</a:t>
            </a:r>
            <a:r>
              <a:rPr lang="en-US" sz="1400" dirty="0" smtClean="0">
                <a:latin typeface="+mn-lt"/>
              </a:rPr>
              <a:t>.</a:t>
            </a:r>
            <a:endParaRPr lang="en-US" sz="1400" dirty="0" smtClean="0">
              <a:latin typeface="+mn-lt"/>
            </a:endParaRPr>
          </a:p>
          <a:p>
            <a:pPr marL="0" lvl="0" indent="0" algn="just">
              <a:lnSpc>
                <a:spcPct val="100000"/>
              </a:lnSpc>
              <a:buNone/>
            </a:pPr>
            <a:endParaRPr lang="en-US" sz="1400" dirty="0">
              <a:latin typeface="+mn-lt"/>
            </a:endParaRPr>
          </a:p>
          <a:p>
            <a:pPr marL="0" lvl="0" indent="0" algn="just">
              <a:lnSpc>
                <a:spcPct val="100000"/>
              </a:lnSpc>
              <a:buNone/>
            </a:pPr>
            <a:r>
              <a:rPr lang="en-US" sz="1200" dirty="0" smtClean="0">
                <a:latin typeface="+mn-lt"/>
              </a:rPr>
              <a:t> </a:t>
            </a:r>
            <a:r>
              <a:rPr lang="en-US" sz="1200" dirty="0" smtClean="0">
                <a:solidFill>
                  <a:schemeClr val="accent6"/>
                </a:solidFill>
                <a:latin typeface="+mn-lt"/>
                <a:sym typeface="Wingdings" panose="05000000000000000000" pitchFamily="2" charset="2"/>
              </a:rPr>
              <a:t></a:t>
            </a:r>
            <a:r>
              <a:rPr lang="en-US" sz="1200" dirty="0" smtClean="0">
                <a:latin typeface="+mn-lt"/>
                <a:sym typeface="Wingdings" panose="05000000000000000000" pitchFamily="2" charset="2"/>
              </a:rPr>
              <a:t> </a:t>
            </a:r>
            <a:r>
              <a:rPr lang="en-US" sz="1400" dirty="0" smtClean="0">
                <a:latin typeface="+mn-lt"/>
              </a:rPr>
              <a:t>the </a:t>
            </a:r>
            <a:r>
              <a:rPr lang="en-US" sz="1400" dirty="0">
                <a:latin typeface="+mn-lt"/>
              </a:rPr>
              <a:t>first stage of encryption, the message now moves to the final round of encryption, the customized triple AES encryption algorithm. At this stage, the user is supposed to enter the second key (Key 2</a:t>
            </a:r>
            <a:r>
              <a:rPr lang="en-US" sz="1400" dirty="0" smtClean="0">
                <a:latin typeface="+mn-lt"/>
              </a:rPr>
              <a:t>).</a:t>
            </a:r>
            <a:endParaRPr lang="en-US" sz="1400" dirty="0" smtClean="0">
              <a:latin typeface="+mn-lt"/>
            </a:endParaRPr>
          </a:p>
          <a:p>
            <a:pPr marL="0" lvl="0" indent="0" algn="just">
              <a:lnSpc>
                <a:spcPct val="100000"/>
              </a:lnSpc>
              <a:buNone/>
            </a:pPr>
            <a:endParaRPr lang="en-US" sz="1200" dirty="0">
              <a:latin typeface="+mn-lt"/>
            </a:endParaRPr>
          </a:p>
          <a:p>
            <a:pPr marL="0" lvl="0" indent="0" algn="just">
              <a:lnSpc>
                <a:spcPct val="100000"/>
              </a:lnSpc>
              <a:buNone/>
            </a:pPr>
            <a:r>
              <a:rPr lang="en-US" sz="1200" dirty="0" smtClean="0">
                <a:latin typeface="+mn-lt"/>
              </a:rPr>
              <a:t> </a:t>
            </a:r>
            <a:r>
              <a:rPr lang="en-US" sz="1200" dirty="0" smtClean="0">
                <a:solidFill>
                  <a:schemeClr val="accent6"/>
                </a:solidFill>
                <a:latin typeface="+mn-lt"/>
                <a:sym typeface="Wingdings" panose="05000000000000000000" pitchFamily="2" charset="2"/>
              </a:rPr>
              <a:t></a:t>
            </a:r>
            <a:r>
              <a:rPr lang="en-US" sz="1400" dirty="0" smtClean="0">
                <a:latin typeface="+mn-lt"/>
                <a:sym typeface="Wingdings" panose="05000000000000000000" pitchFamily="2" charset="2"/>
              </a:rPr>
              <a:t> </a:t>
            </a:r>
            <a:r>
              <a:rPr lang="en-US" sz="1400" dirty="0" smtClean="0">
                <a:latin typeface="+mn-lt"/>
              </a:rPr>
              <a:t>After </a:t>
            </a:r>
            <a:r>
              <a:rPr lang="en-US" sz="1400" dirty="0">
                <a:latin typeface="+mn-lt"/>
              </a:rPr>
              <a:t>the two rounds of encryption, the encrypted text message is made to go through the LSB Steganography technique</a:t>
            </a:r>
            <a:r>
              <a:rPr lang="en-US" sz="1400" dirty="0" smtClean="0">
                <a:latin typeface="+mn-lt"/>
              </a:rPr>
              <a:t>.</a:t>
            </a:r>
            <a:endParaRPr lang="en-US" sz="1400" dirty="0" smtClean="0">
              <a:latin typeface="+mn-lt"/>
            </a:endParaRPr>
          </a:p>
          <a:p>
            <a:pPr marL="0" lvl="0" indent="0" algn="just">
              <a:lnSpc>
                <a:spcPct val="100000"/>
              </a:lnSpc>
              <a:buNone/>
            </a:pPr>
            <a:endParaRPr lang="en-US" sz="1200" dirty="0">
              <a:latin typeface="+mn-lt"/>
            </a:endParaRPr>
          </a:p>
          <a:p>
            <a:pPr marL="0" lvl="0" indent="0" algn="just">
              <a:lnSpc>
                <a:spcPct val="100000"/>
              </a:lnSpc>
              <a:buNone/>
            </a:pPr>
            <a:r>
              <a:rPr lang="en-US" sz="1200" dirty="0" smtClean="0">
                <a:latin typeface="+mn-lt"/>
              </a:rPr>
              <a:t> </a:t>
            </a:r>
            <a:r>
              <a:rPr lang="en-US" sz="1200" dirty="0" smtClean="0">
                <a:solidFill>
                  <a:schemeClr val="accent6"/>
                </a:solidFill>
                <a:latin typeface="+mn-lt"/>
                <a:sym typeface="Wingdings" panose="05000000000000000000" pitchFamily="2" charset="2"/>
              </a:rPr>
              <a:t></a:t>
            </a:r>
            <a:r>
              <a:rPr lang="en-US" sz="1200" dirty="0" smtClean="0">
                <a:latin typeface="+mn-lt"/>
                <a:sym typeface="Wingdings" panose="05000000000000000000" pitchFamily="2" charset="2"/>
              </a:rPr>
              <a:t> </a:t>
            </a:r>
            <a:r>
              <a:rPr lang="en-US" sz="1400" dirty="0" smtClean="0">
                <a:latin typeface="+mn-lt"/>
              </a:rPr>
              <a:t>Results </a:t>
            </a:r>
            <a:r>
              <a:rPr lang="en-US" sz="1400" dirty="0">
                <a:latin typeface="+mn-lt"/>
              </a:rPr>
              <a:t>are evaluated through the mean square error (MSE) and the signal-to-noise ratio (PSNR</a:t>
            </a:r>
            <a:r>
              <a:rPr lang="en-US" sz="1400" dirty="0" smtClean="0">
                <a:latin typeface="+mn-lt"/>
              </a:rPr>
              <a:t>).</a:t>
            </a:r>
            <a:endParaRPr lang="en-US" sz="1400" dirty="0">
              <a:latin typeface="+mn-lt"/>
            </a:endParaRPr>
          </a:p>
        </p:txBody>
      </p:sp>
      <p:sp>
        <p:nvSpPr>
          <p:cNvPr id="86" name="Google Shape;86;p1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87624" y="195486"/>
            <a:ext cx="6766500" cy="576064"/>
          </a:xfrm>
        </p:spPr>
        <p:txBody>
          <a:bodyPr/>
          <a:lstStyle/>
          <a:p>
            <a:pPr algn="ctr"/>
            <a:r>
              <a:rPr lang="en-US" sz="2400" b="1" dirty="0" smtClean="0">
                <a:latin typeface="+mn-lt"/>
              </a:rPr>
              <a:t>ENCRYPTION  BLOCK DIAGRAM</a:t>
            </a:r>
            <a:endParaRPr lang="en-IN" sz="2400" b="1" dirty="0">
              <a:latin typeface="+mn-lt"/>
            </a:endParaRPr>
          </a:p>
        </p:txBody>
      </p:sp>
      <p:sp>
        <p:nvSpPr>
          <p:cNvPr id="2" name="Slide Number Placeholder 1"/>
          <p:cNvSpPr>
            <a:spLocks noGrp="1"/>
          </p:cNvSpPr>
          <p:nvPr>
            <p:ph type="sldNum" idx="4294967295"/>
          </p:nvPr>
        </p:nvSpPr>
        <p:spPr>
          <a:xfrm>
            <a:off x="8594725" y="4673600"/>
            <a:ext cx="549275" cy="393700"/>
          </a:xfrm>
        </p:spPr>
        <p:txBody>
          <a:bodyPr/>
          <a:lstStyle/>
          <a:p>
            <a:pPr marL="0" lvl="0" indent="0" algn="r" rtl="0">
              <a:spcBef>
                <a:spcPts val="0"/>
              </a:spcBef>
              <a:spcAft>
                <a:spcPts val="0"/>
              </a:spcAft>
              <a:buNone/>
            </a:pPr>
            <a:fld id="{00000000-1234-1234-1234-123412341234}" type="slidenum">
              <a:rPr lang="en-GB" smtClean="0"/>
            </a:fld>
            <a:endParaRPr lang="en-GB"/>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5736" y="1275606"/>
            <a:ext cx="4899992" cy="32186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1560" y="195486"/>
            <a:ext cx="6766500" cy="504056"/>
          </a:xfrm>
        </p:spPr>
        <p:txBody>
          <a:bodyPr/>
          <a:lstStyle/>
          <a:p>
            <a:r>
              <a:rPr lang="en-US" sz="1800" b="1" dirty="0" smtClean="0">
                <a:latin typeface="+mn-lt"/>
              </a:rPr>
              <a:t>DECRYPTION:</a:t>
            </a:r>
            <a:endParaRPr lang="en-IN" sz="1800" b="1" dirty="0">
              <a:latin typeface="+mn-lt"/>
            </a:endParaRPr>
          </a:p>
        </p:txBody>
      </p:sp>
      <p:sp>
        <p:nvSpPr>
          <p:cNvPr id="3" name="Subtitle 2"/>
          <p:cNvSpPr>
            <a:spLocks noGrp="1"/>
          </p:cNvSpPr>
          <p:nvPr>
            <p:ph type="subTitle" idx="1"/>
          </p:nvPr>
        </p:nvSpPr>
        <p:spPr>
          <a:xfrm>
            <a:off x="539552" y="1419622"/>
            <a:ext cx="7848872" cy="1656184"/>
          </a:xfrm>
        </p:spPr>
        <p:txBody>
          <a:bodyPr/>
          <a:lstStyle/>
          <a:p>
            <a:pPr algn="just"/>
            <a:r>
              <a:rPr lang="en-US" sz="1400" dirty="0" smtClean="0">
                <a:solidFill>
                  <a:schemeClr val="accent6"/>
                </a:solidFill>
                <a:latin typeface="+mn-lt"/>
                <a:sym typeface="Wingdings" panose="05000000000000000000" pitchFamily="2" charset="2"/>
              </a:rPr>
              <a:t></a:t>
            </a:r>
            <a:r>
              <a:rPr lang="en-US" sz="1400" dirty="0" smtClean="0">
                <a:solidFill>
                  <a:schemeClr val="bg1"/>
                </a:solidFill>
                <a:latin typeface="+mn-lt"/>
                <a:sym typeface="Wingdings" panose="05000000000000000000" pitchFamily="2" charset="2"/>
              </a:rPr>
              <a:t> </a:t>
            </a:r>
            <a:r>
              <a:rPr lang="en-US" dirty="0" smtClean="0">
                <a:solidFill>
                  <a:schemeClr val="bg1"/>
                </a:solidFill>
                <a:latin typeface="+mn-lt"/>
              </a:rPr>
              <a:t>This  Algorithm is used to decrypt the encrypted stego image.</a:t>
            </a:r>
            <a:endParaRPr lang="en-US" dirty="0" smtClean="0">
              <a:solidFill>
                <a:schemeClr val="bg1"/>
              </a:solidFill>
              <a:latin typeface="+mn-lt"/>
            </a:endParaRPr>
          </a:p>
          <a:p>
            <a:pPr algn="just"/>
            <a:endParaRPr lang="en-US" dirty="0">
              <a:solidFill>
                <a:schemeClr val="bg1"/>
              </a:solidFill>
              <a:latin typeface="+mn-lt"/>
            </a:endParaRPr>
          </a:p>
          <a:p>
            <a:pPr algn="just"/>
            <a:r>
              <a:rPr lang="en-US" sz="1400" dirty="0" smtClean="0">
                <a:solidFill>
                  <a:schemeClr val="accent6"/>
                </a:solidFill>
                <a:latin typeface="+mn-lt"/>
                <a:sym typeface="Wingdings" panose="05000000000000000000" pitchFamily="2" charset="2"/>
              </a:rPr>
              <a:t></a:t>
            </a:r>
            <a:r>
              <a:rPr lang="en-US" dirty="0" smtClean="0">
                <a:solidFill>
                  <a:schemeClr val="accent6"/>
                </a:solidFill>
                <a:latin typeface="+mn-lt"/>
                <a:sym typeface="Wingdings" panose="05000000000000000000" pitchFamily="2" charset="2"/>
              </a:rPr>
              <a:t> </a:t>
            </a:r>
            <a:r>
              <a:rPr lang="en-US" dirty="0" smtClean="0">
                <a:solidFill>
                  <a:schemeClr val="bg1"/>
                </a:solidFill>
                <a:latin typeface="+mn-lt"/>
              </a:rPr>
              <a:t>The user should first  choose the stego image. At this stage ,the user have to enter</a:t>
            </a:r>
            <a:endParaRPr lang="en-US" dirty="0" smtClean="0">
              <a:solidFill>
                <a:schemeClr val="bg1"/>
              </a:solidFill>
              <a:latin typeface="+mn-lt"/>
            </a:endParaRPr>
          </a:p>
          <a:p>
            <a:pPr algn="just"/>
            <a:r>
              <a:rPr lang="en-US" dirty="0" smtClean="0">
                <a:solidFill>
                  <a:schemeClr val="bg1"/>
                </a:solidFill>
                <a:latin typeface="+mn-lt"/>
              </a:rPr>
              <a:t>     Key </a:t>
            </a:r>
            <a:r>
              <a:rPr lang="en-US" dirty="0" smtClean="0">
                <a:solidFill>
                  <a:schemeClr val="bg1"/>
                </a:solidFill>
                <a:latin typeface="+mn-lt"/>
              </a:rPr>
              <a:t>1 and Key 2 , set when the image was encrypted.</a:t>
            </a:r>
            <a:endParaRPr lang="en-US" dirty="0" smtClean="0">
              <a:solidFill>
                <a:schemeClr val="bg1"/>
              </a:solidFill>
              <a:latin typeface="+mn-lt"/>
            </a:endParaRPr>
          </a:p>
          <a:p>
            <a:pPr algn="just"/>
            <a:endParaRPr lang="en-US" dirty="0">
              <a:solidFill>
                <a:schemeClr val="bg1"/>
              </a:solidFill>
              <a:latin typeface="+mn-lt"/>
            </a:endParaRPr>
          </a:p>
          <a:p>
            <a:pPr algn="just"/>
            <a:r>
              <a:rPr lang="en-US" dirty="0" smtClean="0">
                <a:solidFill>
                  <a:schemeClr val="accent6"/>
                </a:solidFill>
                <a:latin typeface="+mn-lt"/>
                <a:sym typeface="Wingdings" panose="05000000000000000000" pitchFamily="2" charset="2"/>
              </a:rPr>
              <a:t></a:t>
            </a:r>
            <a:r>
              <a:rPr lang="en-US" dirty="0" smtClean="0">
                <a:solidFill>
                  <a:schemeClr val="bg1"/>
                </a:solidFill>
                <a:latin typeface="+mn-lt"/>
                <a:sym typeface="Wingdings" panose="05000000000000000000" pitchFamily="2" charset="2"/>
              </a:rPr>
              <a:t> </a:t>
            </a:r>
            <a:r>
              <a:rPr lang="en-US" dirty="0" smtClean="0">
                <a:solidFill>
                  <a:schemeClr val="bg1"/>
                </a:solidFill>
                <a:latin typeface="+mn-lt"/>
              </a:rPr>
              <a:t>Thus we can decrypt the image and the hidden message can be seen.</a:t>
            </a:r>
            <a:endParaRPr lang="en-US" dirty="0" smtClean="0">
              <a:solidFill>
                <a:schemeClr val="bg1"/>
              </a:solidFill>
              <a:latin typeface="+mn-lt"/>
            </a:endParaRPr>
          </a:p>
          <a:p>
            <a:pPr algn="just"/>
            <a:endParaRPr lang="en-US" dirty="0">
              <a:solidFill>
                <a:schemeClr val="bg1"/>
              </a:solidFill>
              <a:latin typeface="+mn-lt"/>
            </a:endParaRPr>
          </a:p>
          <a:p>
            <a:pPr algn="just"/>
            <a:endParaRPr lang="en-US" dirty="0" smtClean="0">
              <a:solidFill>
                <a:schemeClr val="bg1"/>
              </a:solidFill>
              <a:latin typeface="+mn-lt"/>
            </a:endParaRPr>
          </a:p>
          <a:p>
            <a:pPr algn="just"/>
            <a:endParaRPr lang="en-US" sz="1400" dirty="0">
              <a:solidFill>
                <a:schemeClr val="bg1"/>
              </a:solidFill>
              <a:latin typeface="+mn-lt"/>
            </a:endParaRPr>
          </a:p>
          <a:p>
            <a:pPr algn="just"/>
            <a:endParaRPr lang="en-US" sz="1400" dirty="0" smtClean="0">
              <a:solidFill>
                <a:schemeClr val="bg1"/>
              </a:solidFill>
              <a:latin typeface="+mn-lt"/>
            </a:endParaRPr>
          </a:p>
          <a:p>
            <a:pPr algn="just"/>
            <a:endParaRPr lang="en-US" sz="1400" dirty="0" smtClean="0">
              <a:solidFill>
                <a:schemeClr val="bg1"/>
              </a:solidFill>
              <a:latin typeface="+mn-lt"/>
            </a:endParaRPr>
          </a:p>
          <a:p>
            <a:endParaRPr lang="en-US" sz="1200" dirty="0">
              <a:solidFill>
                <a:schemeClr val="bg1"/>
              </a:solidFill>
              <a:latin typeface="+mn-lt"/>
            </a:endParaRPr>
          </a:p>
          <a:p>
            <a:endParaRPr lang="en-US" sz="1400" dirty="0" smtClean="0">
              <a:solidFill>
                <a:schemeClr val="bg1"/>
              </a:solidFill>
              <a:latin typeface="+mn-lt"/>
            </a:endParaRPr>
          </a:p>
          <a:p>
            <a:endParaRPr lang="en-US" sz="1200" dirty="0">
              <a:solidFill>
                <a:schemeClr val="bg1"/>
              </a:solidFill>
              <a:latin typeface="+mn-lt"/>
            </a:endParaRPr>
          </a:p>
          <a:p>
            <a:endParaRPr lang="en-US" sz="1200" dirty="0" smtClean="0">
              <a:solidFill>
                <a:schemeClr val="bg1"/>
              </a:solidFill>
              <a:latin typeface="+mn-lt"/>
            </a:endParaRPr>
          </a:p>
          <a:p>
            <a:endParaRPr lang="en-US" sz="1200" dirty="0">
              <a:solidFill>
                <a:schemeClr val="bg1"/>
              </a:solidFill>
              <a:latin typeface="+mn-lt"/>
            </a:endParaRPr>
          </a:p>
          <a:p>
            <a:endParaRPr lang="en-US" sz="1200"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8725" y="195486"/>
            <a:ext cx="6766500" cy="720080"/>
          </a:xfrm>
        </p:spPr>
        <p:txBody>
          <a:bodyPr/>
          <a:lstStyle/>
          <a:p>
            <a:pPr algn="ctr"/>
            <a:r>
              <a:rPr lang="en-US" sz="2400" b="1" dirty="0" smtClean="0">
                <a:latin typeface="+mn-lt"/>
              </a:rPr>
              <a:t>DECRYPTION BLOCK DIAGRAM</a:t>
            </a:r>
            <a:endParaRPr lang="en-IN" sz="2400" b="1" dirty="0">
              <a:latin typeface="+mn-lt"/>
            </a:endParaRPr>
          </a:p>
        </p:txBody>
      </p:sp>
      <p:sp>
        <p:nvSpPr>
          <p:cNvPr id="3" name="Subtitle 2"/>
          <p:cNvSpPr>
            <a:spLocks noGrp="1"/>
          </p:cNvSpPr>
          <p:nvPr>
            <p:ph type="subTitle" idx="1"/>
          </p:nvPr>
        </p:nvSpPr>
        <p:spPr>
          <a:xfrm flipV="1">
            <a:off x="2555776" y="2715766"/>
            <a:ext cx="3455233" cy="90023"/>
          </a:xfrm>
        </p:spPr>
        <p:txBody>
          <a:bodyPr/>
          <a:lstStyle/>
          <a:p>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95736" y="1029926"/>
            <a:ext cx="4749884" cy="34410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ctrTitle"/>
          </p:nvPr>
        </p:nvSpPr>
        <p:spPr>
          <a:xfrm>
            <a:off x="1259632" y="267494"/>
            <a:ext cx="6766500" cy="94496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400" dirty="0" smtClean="0">
                <a:latin typeface="Times New Roman" panose="02020603050405020304" pitchFamily="18" charset="0"/>
                <a:cs typeface="Times New Roman" panose="02020603050405020304" pitchFamily="18" charset="0"/>
              </a:rPr>
              <a:t>Existing System</a:t>
            </a:r>
            <a:endParaRPr sz="4400" dirty="0">
              <a:latin typeface="Times New Roman" panose="02020603050405020304" pitchFamily="18" charset="0"/>
              <a:cs typeface="Times New Roman" panose="02020603050405020304" pitchFamily="18" charset="0"/>
            </a:endParaRPr>
          </a:p>
        </p:txBody>
      </p:sp>
      <p:sp>
        <p:nvSpPr>
          <p:cNvPr id="92" name="Google Shape;92;p19"/>
          <p:cNvSpPr txBox="1">
            <a:spLocks noGrp="1"/>
          </p:cNvSpPr>
          <p:nvPr>
            <p:ph type="subTitle" idx="1"/>
          </p:nvPr>
        </p:nvSpPr>
        <p:spPr>
          <a:xfrm>
            <a:off x="1301160" y="1563638"/>
            <a:ext cx="6766500" cy="2808312"/>
          </a:xfrm>
          <a:prstGeom prst="rect">
            <a:avLst/>
          </a:prstGeom>
        </p:spPr>
        <p:txBody>
          <a:bodyPr spcFirstLastPara="1" wrap="square" lIns="0" tIns="0" rIns="0" bIns="0" anchor="t" anchorCtr="0">
            <a:noAutofit/>
          </a:bodyPr>
          <a:lstStyle/>
          <a:p>
            <a:pPr marL="0" lvl="0" indent="0" algn="just"/>
            <a:r>
              <a:rPr lang="en-US" b="1" dirty="0" smtClean="0">
                <a:solidFill>
                  <a:schemeClr val="bg1"/>
                </a:solidFill>
                <a:latin typeface="+mn-lt"/>
              </a:rPr>
              <a:t>LSB Steganography</a:t>
            </a:r>
            <a:r>
              <a:rPr lang="en-US" dirty="0" smtClean="0">
                <a:solidFill>
                  <a:schemeClr val="bg1"/>
                </a:solidFill>
                <a:latin typeface="+mn-lt"/>
              </a:rPr>
              <a:t>: </a:t>
            </a:r>
            <a:endParaRPr lang="en-US" dirty="0" smtClean="0">
              <a:solidFill>
                <a:schemeClr val="bg1"/>
              </a:solidFill>
              <a:latin typeface="+mn-lt"/>
            </a:endParaRPr>
          </a:p>
          <a:p>
            <a:pPr marL="0" lvl="0" indent="0" algn="just"/>
            <a:endParaRPr lang="en-US" dirty="0">
              <a:solidFill>
                <a:schemeClr val="bg1"/>
              </a:solidFill>
              <a:latin typeface="+mn-lt"/>
            </a:endParaRPr>
          </a:p>
          <a:p>
            <a:pPr marL="285750" lvl="0" indent="-285750" algn="just">
              <a:buFont typeface="Wingdings" panose="05000000000000000000"/>
              <a:buChar char="à"/>
            </a:pPr>
            <a:r>
              <a:rPr lang="en-US" dirty="0" smtClean="0">
                <a:solidFill>
                  <a:schemeClr val="bg1"/>
                </a:solidFill>
                <a:latin typeface="+mn-lt"/>
              </a:rPr>
              <a:t>Least </a:t>
            </a:r>
            <a:r>
              <a:rPr lang="en-US" dirty="0" smtClean="0">
                <a:solidFill>
                  <a:schemeClr val="bg1"/>
                </a:solidFill>
                <a:latin typeface="+mn-lt"/>
              </a:rPr>
              <a:t>Significant Bit Steganography</a:t>
            </a:r>
            <a:r>
              <a:rPr lang="en-US" dirty="0"/>
              <a:t> </a:t>
            </a:r>
            <a:r>
              <a:rPr lang="en-US" dirty="0">
                <a:solidFill>
                  <a:schemeClr val="bg1"/>
                </a:solidFill>
                <a:latin typeface="+mn-lt"/>
              </a:rPr>
              <a:t>is a steganography technique in which we hide messages inside an image by replacing Least significant bit of image with the bits of message to be hidden</a:t>
            </a:r>
            <a:r>
              <a:rPr lang="en-US" dirty="0" smtClean="0"/>
              <a:t>.</a:t>
            </a:r>
            <a:endParaRPr lang="en-US" dirty="0" smtClean="0"/>
          </a:p>
          <a:p>
            <a:pPr marL="285750" lvl="0" indent="-285750" algn="just">
              <a:buFont typeface="Wingdings" panose="05000000000000000000"/>
              <a:buChar char="à"/>
            </a:pPr>
            <a:endParaRPr lang="en-US" dirty="0" smtClean="0"/>
          </a:p>
          <a:p>
            <a:pPr marL="0" lvl="0" indent="0" algn="just"/>
            <a:endParaRPr lang="en-US" dirty="0">
              <a:solidFill>
                <a:schemeClr val="bg1"/>
              </a:solidFill>
              <a:latin typeface="+mn-lt"/>
            </a:endParaRPr>
          </a:p>
          <a:p>
            <a:pPr marL="285750" lvl="0" indent="-285750" algn="just">
              <a:buFont typeface="Wingdings" panose="05000000000000000000"/>
              <a:buChar char="à"/>
            </a:pPr>
            <a:r>
              <a:rPr lang="en-US" dirty="0" smtClean="0">
                <a:solidFill>
                  <a:schemeClr val="bg1"/>
                </a:solidFill>
                <a:latin typeface="+mn-lt"/>
              </a:rPr>
              <a:t>The </a:t>
            </a:r>
            <a:r>
              <a:rPr lang="en-US" dirty="0">
                <a:solidFill>
                  <a:schemeClr val="bg1"/>
                </a:solidFill>
                <a:latin typeface="+mn-lt"/>
              </a:rPr>
              <a:t>Least Significant Bit (LSB) </a:t>
            </a:r>
            <a:r>
              <a:rPr lang="en-US" dirty="0" smtClean="0">
                <a:solidFill>
                  <a:schemeClr val="bg1"/>
                </a:solidFill>
                <a:latin typeface="+mn-lt"/>
              </a:rPr>
              <a:t>method </a:t>
            </a:r>
            <a:r>
              <a:rPr lang="en-US" dirty="0">
                <a:solidFill>
                  <a:schemeClr val="bg1"/>
                </a:solidFill>
                <a:latin typeface="+mn-lt"/>
              </a:rPr>
              <a:t>is the easiest way to embed secret information. </a:t>
            </a:r>
            <a:endParaRPr lang="en-US" dirty="0">
              <a:solidFill>
                <a:schemeClr val="bg1"/>
              </a:solidFill>
              <a:latin typeface="+mn-lt"/>
            </a:endParaRPr>
          </a:p>
          <a:p>
            <a:pPr marL="285750" lvl="0" indent="-285750" algn="just">
              <a:buFont typeface="Wingdings" panose="05000000000000000000"/>
              <a:buChar char="à"/>
            </a:pPr>
            <a:endParaRPr lang="en-US" dirty="0">
              <a:solidFill>
                <a:schemeClr val="bg1"/>
              </a:solidFill>
              <a:latin typeface="+mn-lt"/>
            </a:endParaRPr>
          </a:p>
          <a:p>
            <a:pPr marL="0" lvl="0" indent="0" algn="l" rtl="0">
              <a:spcBef>
                <a:spcPts val="0"/>
              </a:spcBef>
              <a:spcAft>
                <a:spcPts val="0"/>
              </a:spcAft>
              <a:buNone/>
            </a:pPr>
            <a:endParaRPr lang="en-US" dirty="0" smtClean="0">
              <a:solidFill>
                <a:schemeClr val="bg1"/>
              </a:solidFill>
              <a:latin typeface="+mn-lt"/>
            </a:endParaRPr>
          </a:p>
          <a:p>
            <a:pPr marL="0" lvl="0" indent="0" algn="l" rtl="0">
              <a:spcBef>
                <a:spcPts val="0"/>
              </a:spcBef>
              <a:spcAft>
                <a:spcPts val="0"/>
              </a:spcAft>
              <a:buNone/>
            </a:pPr>
            <a:endParaRPr lang="en-US" dirty="0">
              <a:solidFill>
                <a:schemeClr val="bg1"/>
              </a:solidFill>
              <a:latin typeface="+mn-lt"/>
            </a:endParaRPr>
          </a:p>
          <a:p>
            <a:pPr marL="0" lvl="0" indent="0" algn="l" rtl="0">
              <a:spcBef>
                <a:spcPts val="0"/>
              </a:spcBef>
              <a:spcAft>
                <a:spcPts val="0"/>
              </a:spcAft>
              <a:buNone/>
            </a:pPr>
            <a:endParaRPr dirty="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187624" y="339502"/>
            <a:ext cx="6766500" cy="64807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4400" dirty="0" smtClean="0">
                <a:solidFill>
                  <a:schemeClr val="accent5">
                    <a:lumMod val="60000"/>
                    <a:lumOff val="40000"/>
                  </a:schemeClr>
                </a:solidFill>
                <a:latin typeface="Times New Roman" panose="02020603050405020304" pitchFamily="18" charset="0"/>
                <a:cs typeface="Times New Roman" panose="02020603050405020304" pitchFamily="18" charset="0"/>
              </a:rPr>
              <a:t>Proposed System</a:t>
            </a:r>
            <a:endParaRPr sz="4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104" name="Google Shape;104;p21"/>
          <p:cNvSpPr txBox="1">
            <a:spLocks noGrp="1"/>
          </p:cNvSpPr>
          <p:nvPr>
            <p:ph type="body" idx="1"/>
          </p:nvPr>
        </p:nvSpPr>
        <p:spPr>
          <a:xfrm>
            <a:off x="755576" y="1203598"/>
            <a:ext cx="7992888" cy="3744416"/>
          </a:xfrm>
          <a:prstGeom prst="rect">
            <a:avLst/>
          </a:prstGeom>
        </p:spPr>
        <p:txBody>
          <a:bodyPr spcFirstLastPara="1" wrap="square" lIns="0" tIns="0" rIns="0" bIns="0" anchor="t" anchorCtr="0">
            <a:noAutofit/>
          </a:bodyPr>
          <a:lstStyle/>
          <a:p>
            <a:pPr marL="127000" lvl="0" indent="0" rtl="0">
              <a:spcBef>
                <a:spcPts val="600"/>
              </a:spcBef>
              <a:spcAft>
                <a:spcPts val="0"/>
              </a:spcAft>
              <a:buSzPts val="1600"/>
              <a:buNone/>
            </a:pPr>
            <a:r>
              <a:rPr lang="en-US" b="1" dirty="0" smtClean="0">
                <a:solidFill>
                  <a:schemeClr val="accent6"/>
                </a:solidFill>
                <a:latin typeface="+mn-lt"/>
                <a:sym typeface="Wingdings" panose="05000000000000000000" pitchFamily="2" charset="2"/>
              </a:rPr>
              <a:t></a:t>
            </a:r>
            <a:r>
              <a:rPr lang="en-US" b="1" dirty="0" smtClean="0">
                <a:latin typeface="+mn-lt"/>
                <a:sym typeface="Wingdings" panose="05000000000000000000" pitchFamily="2" charset="2"/>
              </a:rPr>
              <a:t> </a:t>
            </a:r>
            <a:r>
              <a:rPr lang="en-US" b="1" dirty="0" smtClean="0">
                <a:latin typeface="+mn-lt"/>
              </a:rPr>
              <a:t>Combination of Cryptography and Steganography:</a:t>
            </a:r>
            <a:endParaRPr lang="en-US" b="1" dirty="0" smtClean="0">
              <a:latin typeface="+mn-lt"/>
            </a:endParaRPr>
          </a:p>
          <a:p>
            <a:pPr marL="127000" lvl="0" indent="0">
              <a:buNone/>
            </a:pPr>
            <a:r>
              <a:rPr lang="en-US" dirty="0" smtClean="0">
                <a:latin typeface="+mn-lt"/>
              </a:rPr>
              <a:t> The </a:t>
            </a:r>
            <a:r>
              <a:rPr lang="en-US" dirty="0" smtClean="0">
                <a:latin typeface="+mn-lt"/>
              </a:rPr>
              <a:t>combination </a:t>
            </a:r>
            <a:r>
              <a:rPr lang="en-US" dirty="0">
                <a:latin typeface="+mn-lt"/>
              </a:rPr>
              <a:t>of cryptography and steganography, also known as </a:t>
            </a:r>
            <a:r>
              <a:rPr lang="en-US" dirty="0" smtClean="0">
                <a:latin typeface="+mn-lt"/>
              </a:rPr>
              <a:t>    "</a:t>
            </a:r>
            <a:r>
              <a:rPr lang="en-US" dirty="0" smtClean="0">
                <a:latin typeface="+mn-lt"/>
              </a:rPr>
              <a:t>cryptosteganography" </a:t>
            </a:r>
            <a:r>
              <a:rPr lang="en-US" dirty="0">
                <a:latin typeface="+mn-lt"/>
              </a:rPr>
              <a:t>involves using both techniques to secure a </a:t>
            </a:r>
            <a:r>
              <a:rPr lang="en-US" dirty="0" smtClean="0">
                <a:latin typeface="+mn-lt"/>
              </a:rPr>
              <a:t>message.</a:t>
            </a:r>
            <a:endParaRPr lang="en-US" dirty="0" smtClean="0">
              <a:latin typeface="+mn-lt"/>
            </a:endParaRPr>
          </a:p>
          <a:p>
            <a:pPr marL="127000" lvl="0" indent="0">
              <a:buNone/>
            </a:pPr>
            <a:endParaRPr lang="en-US" sz="1800" b="1" dirty="0">
              <a:latin typeface="+mn-lt"/>
              <a:cs typeface="Times New Roman" panose="02020603050405020304" pitchFamily="18" charset="0"/>
            </a:endParaRPr>
          </a:p>
          <a:p>
            <a:pPr marL="127000" lvl="0" indent="0">
              <a:buNone/>
            </a:pPr>
            <a:r>
              <a:rPr lang="en-US" sz="1800" b="1" dirty="0" smtClean="0">
                <a:solidFill>
                  <a:schemeClr val="accent6"/>
                </a:solidFill>
                <a:latin typeface="Times New Roman" panose="02020603050405020304" pitchFamily="18" charset="0"/>
                <a:cs typeface="Times New Roman" panose="02020603050405020304" pitchFamily="18" charset="0"/>
                <a:sym typeface="Wingdings" panose="05000000000000000000" pitchFamily="2" charset="2"/>
              </a:rPr>
              <a:t></a:t>
            </a:r>
            <a:r>
              <a:rPr lang="en-US" sz="1800" b="1" dirty="0" smtClean="0">
                <a:latin typeface="+mn-lt"/>
                <a:cs typeface="+mn-lt"/>
              </a:rPr>
              <a:t>Traditional Symmetric </a:t>
            </a:r>
            <a:r>
              <a:rPr lang="en-US" sz="1800" b="1" dirty="0">
                <a:latin typeface="+mn-lt"/>
                <a:cs typeface="+mn-lt"/>
              </a:rPr>
              <a:t>Key Encryption Algorithms Used:</a:t>
            </a:r>
            <a:br>
              <a:rPr lang="en-US" sz="1800" b="1" dirty="0"/>
            </a:br>
            <a:r>
              <a:rPr lang="en-US" sz="1800" b="1" dirty="0" smtClean="0"/>
              <a:t>      </a:t>
            </a:r>
            <a:r>
              <a:rPr lang="en-US" sz="1800" dirty="0" smtClean="0">
                <a:latin typeface="+mn-lt"/>
              </a:rPr>
              <a:t>1</a:t>
            </a:r>
            <a:r>
              <a:rPr lang="en-US" sz="1800" dirty="0">
                <a:latin typeface="+mn-lt"/>
              </a:rPr>
              <a:t>. </a:t>
            </a:r>
            <a:r>
              <a:rPr lang="en-IN" sz="1800" dirty="0" err="1" smtClean="0">
                <a:latin typeface="+mn-lt"/>
              </a:rPr>
              <a:t>Vigenère</a:t>
            </a:r>
            <a:r>
              <a:rPr lang="en-IN" sz="1800" dirty="0" smtClean="0">
                <a:latin typeface="+mn-lt"/>
              </a:rPr>
              <a:t> Cipher</a:t>
            </a:r>
            <a:r>
              <a:rPr lang="en-US" sz="1800" dirty="0" smtClean="0">
                <a:latin typeface="+mn-lt"/>
              </a:rPr>
              <a:t> </a:t>
            </a:r>
            <a:br>
              <a:rPr lang="en-US" sz="1800" dirty="0">
                <a:latin typeface="+mn-lt"/>
              </a:rPr>
            </a:br>
            <a:r>
              <a:rPr lang="en-US" sz="1800" dirty="0" smtClean="0">
                <a:latin typeface="+mn-lt"/>
              </a:rPr>
              <a:t>      2</a:t>
            </a:r>
            <a:r>
              <a:rPr lang="en-US" sz="1800" dirty="0">
                <a:latin typeface="+mn-lt"/>
              </a:rPr>
              <a:t>. Beaufort </a:t>
            </a:r>
            <a:r>
              <a:rPr lang="en-US" sz="1800" dirty="0" smtClean="0">
                <a:latin typeface="+mn-lt"/>
              </a:rPr>
              <a:t>Cipher</a:t>
            </a:r>
            <a:endParaRPr lang="en-US" sz="1800" dirty="0" smtClean="0">
              <a:latin typeface="+mn-lt"/>
            </a:endParaRPr>
          </a:p>
          <a:p>
            <a:pPr marL="127000" lvl="0" indent="0">
              <a:buNone/>
            </a:pPr>
            <a:r>
              <a:rPr lang="en-US" sz="1800" dirty="0">
                <a:latin typeface="+mn-lt"/>
              </a:rPr>
              <a:t> </a:t>
            </a:r>
            <a:r>
              <a:rPr lang="en-US" sz="1800" dirty="0" smtClean="0">
                <a:latin typeface="+mn-lt"/>
              </a:rPr>
              <a:t>     3. </a:t>
            </a:r>
            <a:r>
              <a:rPr lang="en-US" sz="1800" dirty="0" err="1" smtClean="0">
                <a:latin typeface="+mn-lt"/>
              </a:rPr>
              <a:t>Autokey</a:t>
            </a:r>
            <a:r>
              <a:rPr lang="en-US" sz="1800" dirty="0" smtClean="0">
                <a:latin typeface="+mn-lt"/>
              </a:rPr>
              <a:t> Cipher</a:t>
            </a:r>
            <a:endParaRPr lang="en-US" sz="1800" dirty="0" smtClean="0">
              <a:latin typeface="+mn-lt"/>
            </a:endParaRPr>
          </a:p>
          <a:p>
            <a:pPr marL="127000" lvl="0" indent="0">
              <a:buNone/>
            </a:pPr>
            <a:r>
              <a:rPr lang="en-US" sz="1800" dirty="0">
                <a:latin typeface="+mn-lt"/>
              </a:rPr>
              <a:t> </a:t>
            </a:r>
            <a:r>
              <a:rPr lang="en-US" sz="1800" dirty="0" smtClean="0">
                <a:latin typeface="+mn-lt"/>
              </a:rPr>
              <a:t>     4. </a:t>
            </a:r>
            <a:r>
              <a:rPr lang="en-US" sz="1800" dirty="0" err="1" smtClean="0">
                <a:latin typeface="+mn-lt"/>
              </a:rPr>
              <a:t>Porta</a:t>
            </a:r>
            <a:r>
              <a:rPr lang="en-US" sz="1800" dirty="0" smtClean="0">
                <a:latin typeface="+mn-lt"/>
              </a:rPr>
              <a:t> </a:t>
            </a:r>
            <a:r>
              <a:rPr lang="en-US" sz="1800" dirty="0" smtClean="0">
                <a:latin typeface="+mn-lt"/>
              </a:rPr>
              <a:t>Cipher</a:t>
            </a:r>
            <a:endParaRPr lang="en-US" sz="1800" dirty="0" smtClean="0">
              <a:solidFill>
                <a:schemeClr val="accent6"/>
              </a:solidFill>
              <a:latin typeface="+mn-lt"/>
            </a:endParaRPr>
          </a:p>
          <a:p>
            <a:pPr marL="127000" lvl="0" indent="0">
              <a:buNone/>
            </a:pPr>
            <a:endParaRPr lang="en-US" dirty="0" smtClean="0">
              <a:solidFill>
                <a:schemeClr val="accent6"/>
              </a:solidFill>
              <a:latin typeface="+mn-lt"/>
            </a:endParaRPr>
          </a:p>
        </p:txBody>
      </p:sp>
      <p:sp>
        <p:nvSpPr>
          <p:cNvPr id="105" name="Google Shape;105;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1187624" y="339502"/>
            <a:ext cx="6766500" cy="648072"/>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GB" sz="4400" dirty="0" smtClean="0">
                <a:solidFill>
                  <a:schemeClr val="accent5">
                    <a:lumMod val="60000"/>
                    <a:lumOff val="40000"/>
                  </a:schemeClr>
                </a:solidFill>
                <a:latin typeface="Times New Roman" panose="02020603050405020304" pitchFamily="18" charset="0"/>
                <a:cs typeface="Times New Roman" panose="02020603050405020304" pitchFamily="18" charset="0"/>
              </a:rPr>
              <a:t>Proposed System</a:t>
            </a:r>
            <a:endParaRPr sz="4400"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104" name="Google Shape;104;p21"/>
          <p:cNvSpPr txBox="1">
            <a:spLocks noGrp="1"/>
          </p:cNvSpPr>
          <p:nvPr>
            <p:ph type="body" idx="1"/>
          </p:nvPr>
        </p:nvSpPr>
        <p:spPr>
          <a:xfrm>
            <a:off x="755576" y="987574"/>
            <a:ext cx="7992888" cy="3960440"/>
          </a:xfrm>
          <a:prstGeom prst="rect">
            <a:avLst/>
          </a:prstGeom>
        </p:spPr>
        <p:txBody>
          <a:bodyPr spcFirstLastPara="1" wrap="square" lIns="0" tIns="0" rIns="0" bIns="0" anchor="t" anchorCtr="0">
            <a:noAutofit/>
          </a:bodyPr>
          <a:lstStyle/>
          <a:p>
            <a:pPr>
              <a:buFont typeface="Wingdings" panose="05000000000000000000"/>
              <a:buChar char="à"/>
            </a:pPr>
            <a:r>
              <a:rPr lang="en-US" sz="2000" b="1" dirty="0" smtClean="0">
                <a:latin typeface="+mn-lt"/>
                <a:cs typeface="+mn-lt"/>
              </a:rPr>
              <a:t>Triple </a:t>
            </a:r>
            <a:r>
              <a:rPr lang="en-US" sz="2000" b="1" dirty="0">
                <a:latin typeface="+mn-lt"/>
                <a:cs typeface="+mn-lt"/>
              </a:rPr>
              <a:t>AES:</a:t>
            </a:r>
            <a:r>
              <a:rPr lang="en-US" sz="2000" dirty="0">
                <a:cs typeface="Times New Roman" panose="02020603050405020304" pitchFamily="18" charset="0"/>
              </a:rPr>
              <a:t> </a:t>
            </a:r>
            <a:r>
              <a:rPr lang="en-US" sz="1800" dirty="0">
                <a:latin typeface="+mn-lt"/>
                <a:cs typeface="+mn-lt"/>
              </a:rPr>
              <a:t>3AES (Triple Advanced Encryption Standard) is a variant of the Advanced Encryption Standard (AES) encryption algorithm, which is a widely used standard for encrypting electronic data.</a:t>
            </a:r>
            <a:r>
              <a:rPr lang="en-US" sz="1800" dirty="0">
                <a:solidFill>
                  <a:schemeClr val="accent6"/>
                </a:solidFill>
                <a:latin typeface="+mn-lt"/>
                <a:cs typeface="+mn-lt"/>
                <a:sym typeface="Wingdings" panose="05000000000000000000" pitchFamily="2" charset="2"/>
              </a:rPr>
              <a:t> </a:t>
            </a:r>
            <a:endParaRPr lang="en-US" sz="1800" dirty="0">
              <a:solidFill>
                <a:schemeClr val="accent6"/>
              </a:solidFill>
              <a:latin typeface="+mn-lt"/>
              <a:cs typeface="+mn-lt"/>
              <a:sym typeface="Wingdings" panose="05000000000000000000" pitchFamily="2" charset="2"/>
            </a:endParaRPr>
          </a:p>
          <a:p>
            <a:pPr>
              <a:buFont typeface="Wingdings" panose="05000000000000000000"/>
              <a:buChar char="à"/>
            </a:pPr>
            <a:endParaRPr lang="en-US" sz="1800" dirty="0" smtClean="0">
              <a:solidFill>
                <a:schemeClr val="accent6"/>
              </a:solidFill>
              <a:latin typeface="+mn-lt"/>
              <a:cs typeface="+mn-lt"/>
              <a:sym typeface="Wingdings" panose="05000000000000000000" pitchFamily="2" charset="2"/>
            </a:endParaRPr>
          </a:p>
          <a:p>
            <a:pPr>
              <a:buFont typeface="Wingdings" panose="05000000000000000000"/>
              <a:buChar char="à"/>
            </a:pPr>
            <a:r>
              <a:rPr lang="en-US" sz="1800" dirty="0" smtClean="0">
                <a:solidFill>
                  <a:schemeClr val="bg1"/>
                </a:solidFill>
                <a:latin typeface="+mn-lt"/>
                <a:cs typeface="+mn-lt"/>
                <a:sym typeface="Wingdings" panose="05000000000000000000" pitchFamily="2" charset="2"/>
              </a:rPr>
              <a:t>Mode of 3AES : </a:t>
            </a:r>
            <a:r>
              <a:rPr lang="en-US" sz="1800" b="1" dirty="0" smtClean="0">
                <a:solidFill>
                  <a:schemeClr val="bg1"/>
                </a:solidFill>
                <a:latin typeface="+mn-lt"/>
                <a:cs typeface="+mn-lt"/>
                <a:sym typeface="Wingdings" panose="05000000000000000000" pitchFamily="2" charset="2"/>
              </a:rPr>
              <a:t>ECB </a:t>
            </a:r>
            <a:r>
              <a:rPr lang="en-US" sz="1800" dirty="0" smtClean="0">
                <a:solidFill>
                  <a:schemeClr val="bg1"/>
                </a:solidFill>
                <a:latin typeface="+mn-lt"/>
                <a:cs typeface="+mn-lt"/>
                <a:sym typeface="Wingdings" panose="05000000000000000000" pitchFamily="2" charset="2"/>
              </a:rPr>
              <a:t>(Electronic Code Book) is a mode of operation for a block cipher that allows a plaintext block to  be encrypted independently of all other plaintext blocks</a:t>
            </a:r>
            <a:r>
              <a:rPr lang="en-US" sz="1800" dirty="0" smtClean="0">
                <a:solidFill>
                  <a:schemeClr val="bg1"/>
                </a:solidFill>
                <a:sym typeface="Wingdings" panose="05000000000000000000" pitchFamily="2" charset="2"/>
              </a:rPr>
              <a:t>.</a:t>
            </a:r>
            <a:endParaRPr lang="en-US" sz="1800" dirty="0" smtClean="0">
              <a:solidFill>
                <a:schemeClr val="bg1"/>
              </a:solidFill>
              <a:sym typeface="Wingdings" panose="05000000000000000000" pitchFamily="2" charset="2"/>
            </a:endParaRPr>
          </a:p>
          <a:p>
            <a:pPr>
              <a:buFont typeface="Wingdings" panose="05000000000000000000"/>
              <a:buChar char="à"/>
            </a:pPr>
            <a:endParaRPr lang="en-US" sz="1800" dirty="0" smtClean="0">
              <a:solidFill>
                <a:schemeClr val="bg1"/>
              </a:solidFill>
              <a:sym typeface="Wingdings" panose="05000000000000000000" pitchFamily="2" charset="2"/>
            </a:endParaRPr>
          </a:p>
          <a:p>
            <a:pPr>
              <a:buFont typeface="Wingdings" panose="05000000000000000000"/>
              <a:buChar char="à"/>
            </a:pPr>
            <a:r>
              <a:rPr lang="en-US" sz="1800" dirty="0" smtClean="0">
                <a:solidFill>
                  <a:schemeClr val="bg1"/>
                </a:solidFill>
                <a:latin typeface="+mn-lt"/>
                <a:cs typeface="+mn-lt"/>
                <a:sym typeface="Wingdings" panose="05000000000000000000" pitchFamily="2" charset="2"/>
              </a:rPr>
              <a:t>In</a:t>
            </a:r>
            <a:r>
              <a:rPr lang="en-US" sz="1800" b="1" dirty="0" smtClean="0">
                <a:solidFill>
                  <a:schemeClr val="bg1"/>
                </a:solidFill>
                <a:latin typeface="+mn-lt"/>
                <a:cs typeface="+mn-lt"/>
                <a:sym typeface="Wingdings" panose="05000000000000000000" pitchFamily="2" charset="2"/>
              </a:rPr>
              <a:t> ECB </a:t>
            </a:r>
            <a:r>
              <a:rPr lang="en-US" sz="1800" dirty="0" smtClean="0">
                <a:solidFill>
                  <a:schemeClr val="bg1"/>
                </a:solidFill>
                <a:latin typeface="+mn-lt"/>
                <a:cs typeface="+mn-lt"/>
                <a:sym typeface="Wingdings" panose="05000000000000000000" pitchFamily="2" charset="2"/>
              </a:rPr>
              <a:t>mode, the same plaintext block always produces the same cipher text block</a:t>
            </a:r>
            <a:endParaRPr lang="en-US" sz="1800" b="1" dirty="0" smtClean="0">
              <a:solidFill>
                <a:schemeClr val="bg1"/>
              </a:solidFill>
              <a:latin typeface="+mn-lt"/>
              <a:cs typeface="+mn-lt"/>
              <a:sym typeface="Wingdings" panose="05000000000000000000" pitchFamily="2" charset="2"/>
            </a:endParaRPr>
          </a:p>
          <a:p>
            <a:pPr>
              <a:buFont typeface="Wingdings" panose="05000000000000000000"/>
              <a:buChar char="à"/>
            </a:pPr>
            <a:endParaRPr lang="en-US" sz="1800" dirty="0" smtClean="0">
              <a:solidFill>
                <a:schemeClr val="accent6"/>
              </a:solidFill>
              <a:sym typeface="Wingdings" panose="05000000000000000000" pitchFamily="2" charset="2"/>
            </a:endParaRPr>
          </a:p>
          <a:p>
            <a:pPr marL="127000" indent="0">
              <a:buNone/>
            </a:pPr>
            <a:endParaRPr lang="en-US" sz="1800" dirty="0">
              <a:solidFill>
                <a:schemeClr val="accent6"/>
              </a:solidFill>
              <a:sym typeface="Wingdings" panose="05000000000000000000" pitchFamily="2" charset="2"/>
            </a:endParaRPr>
          </a:p>
          <a:p>
            <a:pPr marL="127000" indent="0">
              <a:buNone/>
            </a:pPr>
            <a:endParaRPr lang="en-US" sz="1800" dirty="0">
              <a:solidFill>
                <a:schemeClr val="accent6"/>
              </a:solidFill>
              <a:sym typeface="Wingdings" panose="05000000000000000000" pitchFamily="2" charset="2"/>
            </a:endParaRPr>
          </a:p>
        </p:txBody>
      </p:sp>
      <p:sp>
        <p:nvSpPr>
          <p:cNvPr id="105" name="Google Shape;105;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3794</Words>
  <Application>WPS Presentation</Application>
  <PresentationFormat>On-screen Show (16:9)</PresentationFormat>
  <Paragraphs>141</Paragraphs>
  <Slides>14</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14</vt:i4>
      </vt:variant>
    </vt:vector>
  </HeadingPairs>
  <TitlesOfParts>
    <vt:vector size="33" baseType="lpstr">
      <vt:lpstr>Arial</vt:lpstr>
      <vt:lpstr>SimSun</vt:lpstr>
      <vt:lpstr>Wingdings</vt:lpstr>
      <vt:lpstr>Arial</vt:lpstr>
      <vt:lpstr>DM Serif Display</vt:lpstr>
      <vt:lpstr>Montserrat Light</vt:lpstr>
      <vt:lpstr>Calibri</vt:lpstr>
      <vt:lpstr>Times New Roman</vt:lpstr>
      <vt:lpstr>Microsoft JhengHei</vt:lpstr>
      <vt:lpstr>Wingdings</vt:lpstr>
      <vt:lpstr>Castellar</vt:lpstr>
      <vt:lpstr>Microsoft YaHei</vt:lpstr>
      <vt:lpstr>Arial Unicode MS</vt:lpstr>
      <vt:lpstr>Algerian</vt:lpstr>
      <vt:lpstr>Arial Black</vt:lpstr>
      <vt:lpstr>Sitka Banner Semibold</vt:lpstr>
      <vt:lpstr>Sitka Text</vt:lpstr>
      <vt:lpstr>Stencil</vt:lpstr>
      <vt:lpstr>Mutius template</vt:lpstr>
      <vt:lpstr>Guide:   Priyanga K K</vt:lpstr>
      <vt:lpstr>Introduction</vt:lpstr>
      <vt:lpstr>Topic Elucidation</vt:lpstr>
      <vt:lpstr>ENCRYPTION  BLOCK DIAGRAM</vt:lpstr>
      <vt:lpstr>DECRYPTION:</vt:lpstr>
      <vt:lpstr>DECRYPTION BLOCK DIAGRAM</vt:lpstr>
      <vt:lpstr>Existing System</vt:lpstr>
      <vt:lpstr>Proposed System</vt:lpstr>
      <vt:lpstr>Proposed System</vt:lpstr>
      <vt:lpstr>Proposed System</vt:lpstr>
      <vt:lpstr>Software Requirements</vt:lpstr>
      <vt:lpstr> Languages Used </vt:lpstr>
      <vt:lpstr>Conclusion and 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hiding using cryptography and steganography</dc:title>
  <dc:creator>Anurenjitha</dc:creator>
  <cp:lastModifiedBy>sreehari kb</cp:lastModifiedBy>
  <cp:revision>41</cp:revision>
  <dcterms:created xsi:type="dcterms:W3CDTF">2023-04-11T13:47:59Z</dcterms:created>
  <dcterms:modified xsi:type="dcterms:W3CDTF">2023-04-11T13:56:56Z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C0380E8445F14242A073777BE4B89BDC</vt:lpwstr>
  </property>
  <property fmtid="{D5CDD505-2E9C-101B-9397-08002B2CF9AE}" pid="3" name="KSOProductBuildVer">
    <vt:lpwstr>1033-11.2.0.11516</vt:lpwstr>
  </property>
</Properties>
</file>